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1"/>
  </p:notesMasterIdLst>
  <p:handoutMasterIdLst>
    <p:handoutMasterId r:id="rId22"/>
  </p:handoutMasterIdLst>
  <p:sldIdLst>
    <p:sldId id="289" r:id="rId2"/>
    <p:sldId id="280" r:id="rId3"/>
    <p:sldId id="281" r:id="rId4"/>
    <p:sldId id="282" r:id="rId5"/>
    <p:sldId id="283" r:id="rId6"/>
    <p:sldId id="290" r:id="rId7"/>
    <p:sldId id="271" r:id="rId8"/>
    <p:sldId id="274" r:id="rId9"/>
    <p:sldId id="275" r:id="rId10"/>
    <p:sldId id="291" r:id="rId11"/>
    <p:sldId id="276" r:id="rId12"/>
    <p:sldId id="277" r:id="rId13"/>
    <p:sldId id="278" r:id="rId14"/>
    <p:sldId id="279" r:id="rId15"/>
    <p:sldId id="292" r:id="rId16"/>
    <p:sldId id="285" r:id="rId17"/>
    <p:sldId id="286" r:id="rId18"/>
    <p:sldId id="287" r:id="rId19"/>
    <p:sldId id="288" r:id="rId2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45" autoAdjust="0"/>
  </p:normalViewPr>
  <p:slideViewPr>
    <p:cSldViewPr snapToGrid="0" showGuides="1">
      <p:cViewPr varScale="1">
        <p:scale>
          <a:sx n="87" d="100"/>
          <a:sy n="87" d="100"/>
        </p:scale>
        <p:origin x="96" y="48"/>
      </p:cViewPr>
      <p:guideLst>
        <p:guide orient="horz" pos="216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94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45904C4-010F-4896-9D22-0FDDB5A0FF93}" type="datetimeFigureOut">
              <a:rPr lang="en-US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/>
              <a:t>2/7/2020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Distribution Statement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899D1F1-6DC0-4977-808C-FD0BF7AD2565}" type="slidenum">
              <a:rPr lang="en-US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6" descr="TITLE-HEADER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-77470"/>
            <a:ext cx="1582209" cy="10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592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92715C0D-0E45-40B4-BE1B-664AAA8E6B7F}" type="datetimeFigureOut">
              <a:rPr lang="en-US" smtClean="0"/>
              <a:pPr/>
              <a:t>2/7/2020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953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648200"/>
            <a:ext cx="5608320" cy="395097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Distribution Statement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39B577F-6036-4BCD-9021-A736CBC287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6" descr="TITLE-HEADER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-77470"/>
            <a:ext cx="1582209" cy="10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63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62FDC-9C57-7E46-9A63-BF7E89119E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19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0167" y="1456511"/>
            <a:ext cx="10363200" cy="457200"/>
          </a:xfrm>
        </p:spPr>
        <p:txBody>
          <a:bodyPr anchor="b" anchorCtr="0"/>
          <a:lstStyle>
            <a:lvl1pPr algn="ctr">
              <a:defRPr sz="24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057400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add briefer names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508000" y="1979616"/>
            <a:ext cx="11176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834195" y="4049487"/>
            <a:ext cx="8524567" cy="720221"/>
          </a:xfrm>
        </p:spPr>
        <p:txBody>
          <a:bodyPr/>
          <a:lstStyle>
            <a:lvl1pPr algn="ctr" eaLnBrk="1" hangingPunct="1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“Briefing prepared for”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653367" y="4790049"/>
            <a:ext cx="4876799" cy="322825"/>
          </a:xfrm>
        </p:spPr>
        <p:txBody>
          <a:bodyPr/>
          <a:lstStyle>
            <a:lvl1pPr algn="ctr" eaLnBrk="1" hangingPunct="1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81" y="5167034"/>
            <a:ext cx="1722970" cy="10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Four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09604" y="1066800"/>
            <a:ext cx="5377545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6193975" y="1066800"/>
            <a:ext cx="5490031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6193970" y="3521528"/>
            <a:ext cx="5490031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605976" y="3529693"/>
            <a:ext cx="5377545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594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Six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066800"/>
            <a:ext cx="35560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4368800" y="1066800"/>
            <a:ext cx="35560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616857" y="3535137"/>
            <a:ext cx="3556000" cy="2359479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8120743" y="1066800"/>
            <a:ext cx="35560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8128000" y="3535137"/>
            <a:ext cx="3556000" cy="2359479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376059" y="3537858"/>
            <a:ext cx="35560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6688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4"/>
          </p:nvPr>
        </p:nvSpPr>
        <p:spPr>
          <a:xfrm>
            <a:off x="4713516" y="1066801"/>
            <a:ext cx="6970485" cy="4811486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51422" y="1763489"/>
            <a:ext cx="3831468" cy="411502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62002" y="1066800"/>
            <a:ext cx="3828143" cy="696687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9653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4550365" y="3979891"/>
            <a:ext cx="303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www.darpa.mil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64" y="2151075"/>
            <a:ext cx="3030308" cy="18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81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17_Staffer_Qu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262875" y="4077691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262875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0" y="3825875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 userDrawn="1"/>
        </p:nvCxnSpPr>
        <p:spPr bwMode="auto">
          <a:xfrm>
            <a:off x="6096000" y="1355726"/>
            <a:ext cx="0" cy="507047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73660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200151" y="1363190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454898" y="1365363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1314" y="3843864"/>
            <a:ext cx="5337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8188123" y="3843864"/>
            <a:ext cx="2153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6253087" y="4329799"/>
            <a:ext cx="3252157" cy="2221992"/>
          </a:xfrm>
        </p:spPr>
        <p:txBody>
          <a:bodyPr/>
          <a:lstStyle>
            <a:lvl1pPr marL="0" indent="0">
              <a:defRPr sz="100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9514448" y="4329585"/>
            <a:ext cx="2621280" cy="2221992"/>
          </a:xfrm>
        </p:spPr>
        <p:txBody>
          <a:bodyPr/>
          <a:lstStyle>
            <a:lvl1pPr marL="0" indent="0">
              <a:defRPr sz="100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0" y="1355726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828800" y="201560"/>
            <a:ext cx="10162908" cy="521208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38105" y="1100946"/>
            <a:ext cx="831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1392061" y="1100946"/>
            <a:ext cx="1606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3009902" y="1100946"/>
            <a:ext cx="1606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73943" y="1100945"/>
            <a:ext cx="992009" cy="246888"/>
          </a:xfrm>
          <a:noFill/>
        </p:spPr>
        <p:txBody>
          <a:bodyPr wrap="square" lIns="45720" rtlCol="0"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238766" y="1100946"/>
            <a:ext cx="669532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030131" y="1100946"/>
            <a:ext cx="1387124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9119973" y="1100945"/>
            <a:ext cx="975360" cy="246888"/>
          </a:xfrm>
          <a:noFill/>
        </p:spPr>
        <p:txBody>
          <a:bodyPr wrap="square" rtlCol="0">
            <a:spAutoFit/>
          </a:bodyPr>
          <a:lstStyle>
            <a:lvl1pPr algn="ctr"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10096341" y="1100945"/>
            <a:ext cx="975360" cy="246888"/>
          </a:xfrm>
          <a:noFill/>
        </p:spPr>
        <p:txBody>
          <a:bodyPr wrap="square" rtlCol="0">
            <a:spAutoFit/>
          </a:bodyPr>
          <a:lstStyle>
            <a:lvl1pPr algn="ctr"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11079800" y="1100945"/>
            <a:ext cx="975360" cy="246888"/>
          </a:xfrm>
          <a:noFill/>
        </p:spPr>
        <p:txBody>
          <a:bodyPr wrap="square" rtlCol="0">
            <a:spAutoFit/>
          </a:bodyPr>
          <a:lstStyle>
            <a:lvl1pPr algn="ctr"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11079800" y="880703"/>
            <a:ext cx="97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1000" dirty="0">
                <a:solidFill>
                  <a:prstClr val="black"/>
                </a:solidFill>
              </a:rPr>
              <a:t>FY20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10101659" y="880703"/>
            <a:ext cx="97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1000" dirty="0">
                <a:solidFill>
                  <a:prstClr val="black"/>
                </a:solidFill>
              </a:rPr>
              <a:t>FY19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9123517" y="880703"/>
            <a:ext cx="97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1000" dirty="0">
                <a:solidFill>
                  <a:prstClr val="black"/>
                </a:solidFill>
              </a:rPr>
              <a:t>FY18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245883" y="4103929"/>
            <a:ext cx="5876544" cy="228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2455863" algn="l"/>
              </a:tabLst>
            </a:pPr>
            <a:r>
              <a:rPr lang="en-US" sz="100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05245" y="4095463"/>
            <a:ext cx="8386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455863" algn="l"/>
              </a:tabLst>
              <a:defRPr/>
            </a:pPr>
            <a:r>
              <a:rPr lang="en-US" sz="100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39"/>
          </p:nvPr>
        </p:nvSpPr>
        <p:spPr>
          <a:xfrm>
            <a:off x="10803240" y="6553200"/>
            <a:ext cx="1016000" cy="292102"/>
          </a:xfrm>
        </p:spPr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sp>
        <p:nvSpPr>
          <p:cNvPr id="3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778000" y="6550026"/>
            <a:ext cx="8636000" cy="298450"/>
          </a:xfrm>
        </p:spPr>
        <p:txBody>
          <a:bodyPr/>
          <a:lstStyle/>
          <a:p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3262936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17_Staffer_Qu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262875" y="4077691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262875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0" y="3825875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 userDrawn="1"/>
        </p:nvCxnSpPr>
        <p:spPr bwMode="auto">
          <a:xfrm>
            <a:off x="6096000" y="1355726"/>
            <a:ext cx="0" cy="507047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73660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200151" y="1363190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454898" y="1365363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1314" y="3843864"/>
            <a:ext cx="5337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8188123" y="3843864"/>
            <a:ext cx="2153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6253087" y="4329799"/>
            <a:ext cx="3252157" cy="2221992"/>
          </a:xfrm>
        </p:spPr>
        <p:txBody>
          <a:bodyPr/>
          <a:lstStyle>
            <a:lvl1pPr marL="0" indent="0">
              <a:defRPr sz="100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9514448" y="4329585"/>
            <a:ext cx="2621280" cy="2221992"/>
          </a:xfrm>
        </p:spPr>
        <p:txBody>
          <a:bodyPr/>
          <a:lstStyle>
            <a:lvl1pPr marL="0" indent="0">
              <a:defRPr sz="100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0" y="1355726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828800" y="201560"/>
            <a:ext cx="10162908" cy="521208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73941" y="1100945"/>
            <a:ext cx="1987296" cy="246888"/>
          </a:xfrm>
          <a:noFill/>
        </p:spPr>
        <p:txBody>
          <a:bodyPr wrap="square" lIns="45720" rtlCol="0"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203771" y="1100946"/>
            <a:ext cx="1658112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851173" y="1100946"/>
            <a:ext cx="1387124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9122068" y="1120609"/>
            <a:ext cx="975360" cy="230832"/>
          </a:xfrm>
          <a:noFill/>
        </p:spPr>
        <p:txBody>
          <a:bodyPr wrap="square" rtlCol="0">
            <a:spAutoFit/>
          </a:bodyPr>
          <a:lstStyle>
            <a:lvl1pPr algn="ctr">
              <a:defRPr lang="en-US" sz="9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10111545" y="1120609"/>
            <a:ext cx="975360" cy="230832"/>
          </a:xfrm>
          <a:noFill/>
        </p:spPr>
        <p:txBody>
          <a:bodyPr wrap="square" rtlCol="0">
            <a:spAutoFit/>
          </a:bodyPr>
          <a:lstStyle>
            <a:lvl1pPr algn="ctr">
              <a:defRPr lang="en-US" sz="9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11095004" y="1120609"/>
            <a:ext cx="975360" cy="230832"/>
          </a:xfrm>
          <a:noFill/>
        </p:spPr>
        <p:txBody>
          <a:bodyPr wrap="square" rtlCol="0">
            <a:spAutoFit/>
          </a:bodyPr>
          <a:lstStyle>
            <a:lvl1pPr algn="ctr">
              <a:defRPr lang="en-US" sz="9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2376359" y="1109506"/>
            <a:ext cx="105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PROJECT: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4819654" y="1109506"/>
            <a:ext cx="1606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RDDS</a:t>
            </a:r>
            <a:r>
              <a:rPr lang="en-US" sz="1000" baseline="0" dirty="0">
                <a:latin typeface="+mn-lt"/>
              </a:rPr>
              <a:t> PG #</a:t>
            </a:r>
            <a:r>
              <a:rPr lang="en-US" sz="1000" dirty="0">
                <a:latin typeface="+mn-lt"/>
              </a:rPr>
              <a:t>: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085197" y="663878"/>
            <a:ext cx="975360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900" dirty="0"/>
              <a:t>FY20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0106128" y="663878"/>
            <a:ext cx="975360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900" dirty="0"/>
              <a:t>FY19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9130605" y="663878"/>
            <a:ext cx="975360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900" dirty="0"/>
              <a:t>FY18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8155245" y="663878"/>
            <a:ext cx="975360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900" dirty="0"/>
              <a:t>PROJECT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105" y="1100946"/>
            <a:ext cx="831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PE: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9115229" y="874914"/>
            <a:ext cx="975360" cy="228600"/>
          </a:xfrm>
        </p:spPr>
        <p:txBody>
          <a:bodyPr/>
          <a:lstStyle>
            <a:lvl1pPr algn="ctr">
              <a:defRPr sz="900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10111545" y="874688"/>
            <a:ext cx="975360" cy="228600"/>
          </a:xfrm>
        </p:spPr>
        <p:txBody>
          <a:bodyPr/>
          <a:lstStyle>
            <a:lvl1pPr algn="ctr">
              <a:defRPr sz="900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 hasCustomPrompt="1"/>
          </p:nvPr>
        </p:nvSpPr>
        <p:spPr>
          <a:xfrm>
            <a:off x="11095004" y="874688"/>
            <a:ext cx="975360" cy="228600"/>
          </a:xfrm>
        </p:spPr>
        <p:txBody>
          <a:bodyPr/>
          <a:lstStyle>
            <a:lvl1pPr algn="ctr">
              <a:defRPr sz="900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0" hasCustomPrompt="1"/>
          </p:nvPr>
        </p:nvSpPr>
        <p:spPr>
          <a:xfrm>
            <a:off x="8124905" y="1121948"/>
            <a:ext cx="975360" cy="228600"/>
          </a:xfrm>
        </p:spPr>
        <p:txBody>
          <a:bodyPr/>
          <a:lstStyle>
            <a:lvl1pPr algn="ctr">
              <a:defRPr sz="900"/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1" hasCustomPrompt="1"/>
          </p:nvPr>
        </p:nvSpPr>
        <p:spPr>
          <a:xfrm>
            <a:off x="8124905" y="874688"/>
            <a:ext cx="975360" cy="228600"/>
          </a:xfrm>
        </p:spPr>
        <p:txBody>
          <a:bodyPr/>
          <a:lstStyle>
            <a:lvl1pPr algn="ctr"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245883" y="4103929"/>
            <a:ext cx="5876544" cy="228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tabLst>
                <a:tab pos="2455863" algn="l"/>
              </a:tabLst>
            </a:pPr>
            <a:r>
              <a:rPr lang="en-US" sz="1000" baseline="0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05245" y="4095463"/>
            <a:ext cx="8386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55863" algn="l"/>
              </a:tabLs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sp>
        <p:nvSpPr>
          <p:cNvPr id="4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778000" y="6550026"/>
            <a:ext cx="8636000" cy="298450"/>
          </a:xfrm>
        </p:spPr>
        <p:txBody>
          <a:bodyPr/>
          <a:lstStyle/>
          <a:p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4105798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17_Staffer_Qu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70"/>
          <p:cNvSpPr>
            <a:spLocks noGrp="1"/>
          </p:cNvSpPr>
          <p:nvPr>
            <p:ph type="body" sz="quarter" idx="49" hasCustomPrompt="1"/>
          </p:nvPr>
        </p:nvSpPr>
        <p:spPr>
          <a:xfrm>
            <a:off x="262875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sp>
        <p:nvSpPr>
          <p:cNvPr id="63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514448" y="4329585"/>
            <a:ext cx="2621280" cy="2221992"/>
          </a:xfrm>
        </p:spPr>
        <p:txBody>
          <a:bodyPr/>
          <a:lstStyle>
            <a:lvl1pPr marL="0" indent="0">
              <a:defRPr sz="100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6253087" y="4329799"/>
            <a:ext cx="3252157" cy="2221992"/>
          </a:xfrm>
        </p:spPr>
        <p:txBody>
          <a:bodyPr/>
          <a:lstStyle>
            <a:lvl1pPr marL="0" indent="0">
              <a:defRPr sz="100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60" name="Text Placeholder 67"/>
          <p:cNvSpPr>
            <a:spLocks noGrp="1"/>
          </p:cNvSpPr>
          <p:nvPr>
            <p:ph type="body" sz="quarter" idx="43" hasCustomPrompt="1"/>
          </p:nvPr>
        </p:nvSpPr>
        <p:spPr>
          <a:xfrm>
            <a:off x="1828800" y="201560"/>
            <a:ext cx="10162908" cy="521208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cxnSp>
        <p:nvCxnSpPr>
          <p:cNvPr id="41" name="Straight Connector 40"/>
          <p:cNvCxnSpPr/>
          <p:nvPr userDrawn="1"/>
        </p:nvCxnSpPr>
        <p:spPr bwMode="auto">
          <a:xfrm>
            <a:off x="0" y="1355726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/>
          <p:nvPr userDrawn="1"/>
        </p:nvSpPr>
        <p:spPr>
          <a:xfrm>
            <a:off x="2953687" y="1124895"/>
            <a:ext cx="105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PROJECT: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38105" y="1100946"/>
            <a:ext cx="831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PE: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901886" y="1115063"/>
            <a:ext cx="1606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RDDS</a:t>
            </a:r>
            <a:r>
              <a:rPr lang="en-US" sz="1000" baseline="0" dirty="0">
                <a:latin typeface="+mn-lt"/>
              </a:rPr>
              <a:t> PG #</a:t>
            </a:r>
            <a:r>
              <a:rPr lang="en-US" sz="1000" dirty="0">
                <a:latin typeface="+mn-lt"/>
              </a:rPr>
              <a:t>: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64472" y="1095399"/>
            <a:ext cx="2764371" cy="246221"/>
          </a:xfrm>
          <a:noFill/>
        </p:spPr>
        <p:txBody>
          <a:bodyPr wrap="square" lIns="45720" rtlCol="0">
            <a:spAutoFit/>
          </a:bodyPr>
          <a:lstStyle>
            <a:lvl1pPr>
              <a:defRPr lang="en-US" sz="1000" baseline="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768343" y="1095399"/>
            <a:ext cx="2297212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0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934856" y="1105231"/>
            <a:ext cx="1213629" cy="2462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00" dirty="0">
                <a:latin typeface="+mn-lt"/>
                <a:cs typeface="+mn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-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9131097" y="1184163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10106128" y="1184163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11085197" y="1184163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31" hasCustomPrompt="1"/>
          </p:nvPr>
        </p:nvSpPr>
        <p:spPr>
          <a:xfrm>
            <a:off x="9131097" y="102097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32" hasCustomPrompt="1"/>
          </p:nvPr>
        </p:nvSpPr>
        <p:spPr>
          <a:xfrm>
            <a:off x="10106128" y="102097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3" name="Text Placeholder 39"/>
          <p:cNvSpPr>
            <a:spLocks noGrp="1"/>
          </p:cNvSpPr>
          <p:nvPr>
            <p:ph type="body" sz="quarter" idx="33" hasCustomPrompt="1"/>
          </p:nvPr>
        </p:nvSpPr>
        <p:spPr>
          <a:xfrm>
            <a:off x="11085197" y="102097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85197" y="709920"/>
            <a:ext cx="975360" cy="160044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800" dirty="0"/>
              <a:t>FY20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0106128" y="709920"/>
            <a:ext cx="975360" cy="160044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800" dirty="0"/>
              <a:t>FY19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9131097" y="709920"/>
            <a:ext cx="975360" cy="160044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800" dirty="0"/>
              <a:t>FY18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8152193" y="709920"/>
            <a:ext cx="975360" cy="160044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800" dirty="0"/>
              <a:t>PROJECT</a:t>
            </a:r>
          </a:p>
        </p:txBody>
      </p:sp>
      <p:sp>
        <p:nvSpPr>
          <p:cNvPr id="46" name="Text Placeholder 39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8152193" y="1184163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48" name="Text Placeholder 39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152193" y="102097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200151" y="1363190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454898" y="1365363"/>
            <a:ext cx="36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41314" y="3843864"/>
            <a:ext cx="5337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cxnSp>
        <p:nvCxnSpPr>
          <p:cNvPr id="42" name="Straight Connector 41"/>
          <p:cNvCxnSpPr/>
          <p:nvPr userDrawn="1"/>
        </p:nvCxnSpPr>
        <p:spPr bwMode="auto">
          <a:xfrm>
            <a:off x="0" y="3825875"/>
            <a:ext cx="1219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6"/>
          <p:cNvCxnSpPr/>
          <p:nvPr userDrawn="1"/>
        </p:nvCxnSpPr>
        <p:spPr bwMode="auto">
          <a:xfrm>
            <a:off x="6096000" y="1355726"/>
            <a:ext cx="0" cy="507047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/>
          <p:cNvSpPr txBox="1"/>
          <p:nvPr userDrawn="1"/>
        </p:nvSpPr>
        <p:spPr>
          <a:xfrm>
            <a:off x="8188123" y="3843864"/>
            <a:ext cx="2153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49" name="Text Placeholder 39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131097" y="84914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0" name="Text Placeholder 39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106620" y="84914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1" name="Text Placeholder 39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1085197" y="84914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2" name="Text Placeholder 39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152193" y="849141"/>
            <a:ext cx="975360" cy="160044"/>
          </a:xfr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8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73"/>
          <p:cNvSpPr>
            <a:spLocks noGrp="1"/>
          </p:cNvSpPr>
          <p:nvPr>
            <p:ph type="body" sz="quarter" idx="40" hasCustomPrompt="1"/>
          </p:nvPr>
        </p:nvSpPr>
        <p:spPr>
          <a:xfrm>
            <a:off x="262875" y="4077691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73660" y="1592626"/>
            <a:ext cx="5718048" cy="2157984"/>
          </a:xfrm>
        </p:spPr>
        <p:txBody>
          <a:bodyPr/>
          <a:lstStyle>
            <a:lvl1pPr marL="0" indent="0">
              <a:defRPr sz="12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6245883" y="4103929"/>
            <a:ext cx="5876544" cy="228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tabLst>
                <a:tab pos="2455863" algn="l"/>
              </a:tabLst>
            </a:pPr>
            <a:r>
              <a:rPr lang="en-US" sz="1000" baseline="0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505245" y="4095463"/>
            <a:ext cx="8386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55863" algn="l"/>
              </a:tabLs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sp>
        <p:nvSpPr>
          <p:cNvPr id="5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778000" y="6550026"/>
            <a:ext cx="8636000" cy="298450"/>
          </a:xfrm>
        </p:spPr>
        <p:txBody>
          <a:bodyPr/>
          <a:lstStyle/>
          <a:p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362144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 rot="5400000">
            <a:off x="2603497" y="-1333497"/>
            <a:ext cx="6400803" cy="9525001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5400000">
            <a:off x="-2447443" y="3228446"/>
            <a:ext cx="5546817" cy="397933"/>
          </a:xfr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 rot="5400000">
            <a:off x="56713" y="6309160"/>
            <a:ext cx="530038" cy="389469"/>
          </a:xfrm>
        </p:spPr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 rot="5400000">
            <a:off x="9074222" y="3657674"/>
            <a:ext cx="5041761" cy="901700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 flipH="1">
            <a:off x="11022546" y="228601"/>
            <a:ext cx="2117" cy="6410325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4382" y="442948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4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ECE267-A9CB-074E-9FF2-58693E3D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721491-2990-424E-A9AC-9B19150BF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21A37A-7E2B-8C41-934A-7CA8784B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2371-EC6D-A148-86E0-E634749CF568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121B27-0E80-5447-829C-4FEB8AE8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DAED73-F808-5342-A731-81D1438B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B9671-8A94-484A-96D2-055969C78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8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4400" y="2514600"/>
            <a:ext cx="10363200" cy="914400"/>
          </a:xfrm>
        </p:spPr>
        <p:txBody>
          <a:bodyPr/>
          <a:lstStyle>
            <a:lvl1pPr algn="ctr">
              <a:defRPr sz="22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508000" y="3198816"/>
            <a:ext cx="11176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8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4400" y="2514600"/>
            <a:ext cx="10363200" cy="914400"/>
          </a:xfrm>
        </p:spPr>
        <p:txBody>
          <a:bodyPr/>
          <a:lstStyle>
            <a:lvl1pPr algn="ctr">
              <a:defRPr sz="22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508000" y="3198816"/>
            <a:ext cx="11176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3352798"/>
            <a:ext cx="10363200" cy="465138"/>
          </a:xfrm>
        </p:spPr>
        <p:txBody>
          <a:bodyPr/>
          <a:lstStyle>
            <a:lvl1pPr algn="ctr"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1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76300" y="4329372"/>
            <a:ext cx="10363200" cy="1461828"/>
          </a:xfrm>
        </p:spPr>
        <p:txBody>
          <a:bodyPr anchor="t"/>
          <a:lstStyle>
            <a:lvl1pPr algn="l">
              <a:defRPr sz="2400" b="1" baseline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508000" y="4341816"/>
            <a:ext cx="11176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92629" y="2954111"/>
            <a:ext cx="10363200" cy="1379538"/>
          </a:xfrm>
        </p:spPr>
        <p:txBody>
          <a:bodyPr anchor="b"/>
          <a:lstStyle>
            <a:lvl1pPr algn="l"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7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558800" y="1143000"/>
            <a:ext cx="110744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199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1146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wo_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066800"/>
            <a:ext cx="110744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609600" y="3581400"/>
            <a:ext cx="110744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328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066800"/>
            <a:ext cx="53848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6197600" y="1066800"/>
            <a:ext cx="53848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1495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066800"/>
            <a:ext cx="3556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368800" y="1066800"/>
            <a:ext cx="3556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8128000" y="1066800"/>
            <a:ext cx="3556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828800" y="151418"/>
            <a:ext cx="9855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133"/>
            <a:ext cx="1241441" cy="749220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381000" y="841689"/>
            <a:ext cx="1130299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5018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8000" y="1219200"/>
            <a:ext cx="11176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8000" y="6550026"/>
            <a:ext cx="8636000" cy="2984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3240" y="6553200"/>
            <a:ext cx="1016000" cy="29210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fld id="{231CC523-8BC6-4921-807A-66BD262F3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9"/>
          <p:cNvSpPr>
            <a:spLocks noGrp="1"/>
          </p:cNvSpPr>
          <p:nvPr>
            <p:ph type="title"/>
          </p:nvPr>
        </p:nvSpPr>
        <p:spPr bwMode="auto">
          <a:xfrm>
            <a:off x="2163233" y="152400"/>
            <a:ext cx="952076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94E2C-28A1-4ACF-BE1C-DC6E3E3FF6B4}" type="datetimeFigureOut">
              <a:rPr lang="en-US" smtClean="0"/>
              <a:t>2/7/2020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2" r:id="rId3"/>
    <p:sldLayoutId id="2147483720" r:id="rId4"/>
    <p:sldLayoutId id="2147483721" r:id="rId5"/>
    <p:sldLayoutId id="2147483723" r:id="rId6"/>
    <p:sldLayoutId id="2147483725" r:id="rId7"/>
    <p:sldLayoutId id="2147483726" r:id="rId8"/>
    <p:sldLayoutId id="2147483729" r:id="rId9"/>
    <p:sldLayoutId id="2147483728" r:id="rId10"/>
    <p:sldLayoutId id="2147483727" r:id="rId11"/>
    <p:sldLayoutId id="2147483730" r:id="rId12"/>
    <p:sldLayoutId id="2147483731" r:id="rId13"/>
    <p:sldLayoutId id="2147483757" r:id="rId14"/>
    <p:sldLayoutId id="2147483758" r:id="rId15"/>
    <p:sldLayoutId id="2147483759" r:id="rId16"/>
    <p:sldLayoutId id="2147483754" r:id="rId17"/>
    <p:sldLayoutId id="2147483760" r:id="rId18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Knowledge Graph </a:t>
            </a:r>
            <a:r>
              <a:rPr lang="en-US" dirty="0"/>
              <a:t>M</a:t>
            </a:r>
            <a:r>
              <a:rPr lang="en-US" dirty="0" smtClean="0"/>
              <a:t>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8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BD5087-FC32-8748-AC28-3FAF3EB64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8A741E-1CFC-5B4F-A9B8-AB05EA28A50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12950"/>
            <a:ext cx="542766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</a:p>
          <a:p>
            <a:pPr marL="0" indent="0">
              <a:buNone/>
            </a:pPr>
            <a:r>
              <a:rPr lang="en-US" dirty="0"/>
              <a:t>Generate temporal specifications over a knowledge graph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A057AB7-06F3-5947-966B-916A31E4DD8F}"/>
              </a:ext>
            </a:extLst>
          </p:cNvPr>
          <p:cNvGrpSpPr/>
          <p:nvPr/>
        </p:nvGrpSpPr>
        <p:grpSpPr>
          <a:xfrm>
            <a:off x="6751133" y="1027906"/>
            <a:ext cx="4146098" cy="4848491"/>
            <a:chOff x="3648491" y="1690688"/>
            <a:chExt cx="4146098" cy="48484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98449EA-68DD-F444-A445-3DA0464258E1}"/>
                </a:ext>
              </a:extLst>
            </p:cNvPr>
            <p:cNvSpPr/>
            <p:nvPr/>
          </p:nvSpPr>
          <p:spPr>
            <a:xfrm>
              <a:off x="4480571" y="1709059"/>
              <a:ext cx="964746" cy="964746"/>
            </a:xfrm>
            <a:prstGeom prst="ellipse">
              <a:avLst/>
            </a:prstGeom>
            <a:noFill/>
            <a:ln>
              <a:solidFill>
                <a:srgbClr val="FF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034E6C26-6DB2-3E4A-BCAE-A26042C56FC4}"/>
                </a:ext>
              </a:extLst>
            </p:cNvPr>
            <p:cNvSpPr txBox="1"/>
            <p:nvPr/>
          </p:nvSpPr>
          <p:spPr>
            <a:xfrm>
              <a:off x="4512463" y="1894437"/>
              <a:ext cx="9596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 1 </a:t>
              </a:r>
            </a:p>
            <a:p>
              <a:pPr algn="ctr"/>
              <a:r>
                <a:rPr lang="en-US" dirty="0"/>
                <a:t>(a</a:t>
              </a:r>
              <a:r>
                <a:rPr lang="en-US" baseline="-25000" dirty="0"/>
                <a:t>1</a:t>
              </a:r>
              <a:r>
                <a:rPr lang="en-US" dirty="0"/>
                <a:t>)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24770C61-C242-2742-AF84-2B2B92EC1035}"/>
                </a:ext>
              </a:extLst>
            </p:cNvPr>
            <p:cNvSpPr/>
            <p:nvPr/>
          </p:nvSpPr>
          <p:spPr>
            <a:xfrm>
              <a:off x="5993682" y="1690688"/>
              <a:ext cx="964746" cy="964746"/>
            </a:xfrm>
            <a:prstGeom prst="ellipse">
              <a:avLst/>
            </a:prstGeom>
            <a:noFill/>
            <a:ln>
              <a:solidFill>
                <a:srgbClr val="FF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A43B900-E9A2-BA4E-9C93-D5C02D1619E5}"/>
                </a:ext>
              </a:extLst>
            </p:cNvPr>
            <p:cNvSpPr txBox="1"/>
            <p:nvPr/>
          </p:nvSpPr>
          <p:spPr>
            <a:xfrm>
              <a:off x="6046296" y="1894436"/>
              <a:ext cx="9596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 2 </a:t>
              </a:r>
            </a:p>
            <a:p>
              <a:pPr algn="ctr"/>
              <a:r>
                <a:rPr lang="en-US" dirty="0"/>
                <a:t>(a</a:t>
              </a:r>
              <a:r>
                <a:rPr lang="en-US" baseline="-25000" dirty="0"/>
                <a:t>2</a:t>
              </a:r>
              <a:r>
                <a:rPr lang="en-US" dirty="0"/>
                <a:t>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46F2546-755D-144B-8C74-A7FD83DFFCF1}"/>
                </a:ext>
              </a:extLst>
            </p:cNvPr>
            <p:cNvGrpSpPr/>
            <p:nvPr/>
          </p:nvGrpSpPr>
          <p:grpSpPr>
            <a:xfrm>
              <a:off x="3648491" y="3198006"/>
              <a:ext cx="1047333" cy="964746"/>
              <a:chOff x="4606435" y="2785877"/>
              <a:chExt cx="1047333" cy="96474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CC61E3EC-433F-354E-8AF2-0EE2BDE0A927}"/>
                  </a:ext>
                </a:extLst>
              </p:cNvPr>
              <p:cNvSpPr/>
              <p:nvPr/>
            </p:nvSpPr>
            <p:spPr>
              <a:xfrm>
                <a:off x="4606435" y="2785877"/>
                <a:ext cx="964746" cy="964746"/>
              </a:xfrm>
              <a:prstGeom prst="ellipse">
                <a:avLst/>
              </a:prstGeom>
              <a:noFill/>
              <a:ln>
                <a:solidFill>
                  <a:srgbClr val="3D70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A61C8377-322D-364B-989F-B73FFDF1C869}"/>
                  </a:ext>
                </a:extLst>
              </p:cNvPr>
              <p:cNvSpPr txBox="1"/>
              <p:nvPr/>
            </p:nvSpPr>
            <p:spPr>
              <a:xfrm>
                <a:off x="4611495" y="2945084"/>
                <a:ext cx="10422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Sensor 1 </a:t>
                </a:r>
              </a:p>
              <a:p>
                <a:pPr algn="ctr"/>
                <a:r>
                  <a:rPr lang="en-US" dirty="0"/>
                  <a:t>(s</a:t>
                </a:r>
                <a:r>
                  <a:rPr lang="en-US" baseline="-25000" dirty="0"/>
                  <a:t>1</a:t>
                </a:r>
                <a:r>
                  <a:rPr lang="en-US" dirty="0"/>
                  <a:t>)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2AA2A64-17E9-D447-85D0-6D8AAD52BA28}"/>
                </a:ext>
              </a:extLst>
            </p:cNvPr>
            <p:cNvGrpSpPr/>
            <p:nvPr/>
          </p:nvGrpSpPr>
          <p:grpSpPr>
            <a:xfrm>
              <a:off x="5239167" y="3223181"/>
              <a:ext cx="1047333" cy="964746"/>
              <a:chOff x="6153567" y="2821944"/>
              <a:chExt cx="1047333" cy="96474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B462BDFA-C18F-C043-9F35-622FB3EC4BB2}"/>
                  </a:ext>
                </a:extLst>
              </p:cNvPr>
              <p:cNvSpPr/>
              <p:nvPr/>
            </p:nvSpPr>
            <p:spPr>
              <a:xfrm>
                <a:off x="6153567" y="2821944"/>
                <a:ext cx="964746" cy="964746"/>
              </a:xfrm>
              <a:prstGeom prst="ellipse">
                <a:avLst/>
              </a:prstGeom>
              <a:noFill/>
              <a:ln>
                <a:solidFill>
                  <a:srgbClr val="3D70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FEE1E732-FF43-0E45-8963-D7B1CF5C021C}"/>
                  </a:ext>
                </a:extLst>
              </p:cNvPr>
              <p:cNvSpPr txBox="1"/>
              <p:nvPr/>
            </p:nvSpPr>
            <p:spPr>
              <a:xfrm>
                <a:off x="6158627" y="2981151"/>
                <a:ext cx="10422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Sensor 2 </a:t>
                </a:r>
              </a:p>
              <a:p>
                <a:pPr algn="ctr"/>
                <a:r>
                  <a:rPr lang="en-US" dirty="0"/>
                  <a:t>(s</a:t>
                </a:r>
                <a:r>
                  <a:rPr lang="en-US" baseline="-25000" dirty="0"/>
                  <a:t>2</a:t>
                </a:r>
                <a:r>
                  <a:rPr lang="en-US" dirty="0"/>
                  <a:t>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E82E06AB-75E7-EC4C-9C54-76A7031EA445}"/>
                </a:ext>
              </a:extLst>
            </p:cNvPr>
            <p:cNvGrpSpPr/>
            <p:nvPr/>
          </p:nvGrpSpPr>
          <p:grpSpPr>
            <a:xfrm>
              <a:off x="6747256" y="3223181"/>
              <a:ext cx="1047333" cy="964746"/>
              <a:chOff x="7661656" y="2821944"/>
              <a:chExt cx="1047333" cy="96474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B7F10C71-2145-9346-B0B3-8040ED725270}"/>
                  </a:ext>
                </a:extLst>
              </p:cNvPr>
              <p:cNvSpPr/>
              <p:nvPr/>
            </p:nvSpPr>
            <p:spPr>
              <a:xfrm>
                <a:off x="7661656" y="2821944"/>
                <a:ext cx="964746" cy="964746"/>
              </a:xfrm>
              <a:prstGeom prst="ellipse">
                <a:avLst/>
              </a:prstGeom>
              <a:noFill/>
              <a:ln>
                <a:solidFill>
                  <a:srgbClr val="3D70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57E5161B-085F-6749-814B-702CE1567757}"/>
                  </a:ext>
                </a:extLst>
              </p:cNvPr>
              <p:cNvSpPr txBox="1"/>
              <p:nvPr/>
            </p:nvSpPr>
            <p:spPr>
              <a:xfrm>
                <a:off x="7666716" y="2981151"/>
                <a:ext cx="10422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Sensor 3 </a:t>
                </a:r>
              </a:p>
              <a:p>
                <a:pPr algn="ctr"/>
                <a:r>
                  <a:rPr lang="en-US" dirty="0"/>
                  <a:t>(s</a:t>
                </a:r>
                <a:r>
                  <a:rPr lang="en-US" baseline="-25000" dirty="0"/>
                  <a:t>3</a:t>
                </a:r>
                <a:r>
                  <a:rPr lang="en-US" dirty="0"/>
                  <a:t>)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735AD172-F06D-A44D-805B-DD91CF072B3A}"/>
                </a:ext>
              </a:extLst>
            </p:cNvPr>
            <p:cNvGrpSpPr/>
            <p:nvPr/>
          </p:nvGrpSpPr>
          <p:grpSpPr>
            <a:xfrm>
              <a:off x="3648491" y="4813502"/>
              <a:ext cx="1130438" cy="964746"/>
              <a:chOff x="4562084" y="4168375"/>
              <a:chExt cx="1130438" cy="96474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C8C485D2-4F51-1940-8E10-4028C66A4B2D}"/>
                  </a:ext>
                </a:extLst>
              </p:cNvPr>
              <p:cNvSpPr/>
              <p:nvPr/>
            </p:nvSpPr>
            <p:spPr>
              <a:xfrm>
                <a:off x="4606435" y="4168375"/>
                <a:ext cx="964746" cy="964746"/>
              </a:xfrm>
              <a:prstGeom prst="ellipse">
                <a:avLst/>
              </a:prstGeom>
              <a:noFill/>
              <a:ln>
                <a:solidFill>
                  <a:srgbClr val="0090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1A823098-C5A5-7944-A728-1B263CE59222}"/>
                  </a:ext>
                </a:extLst>
              </p:cNvPr>
              <p:cNvSpPr txBox="1"/>
              <p:nvPr/>
            </p:nvSpPr>
            <p:spPr>
              <a:xfrm>
                <a:off x="4562084" y="4426678"/>
                <a:ext cx="1130438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Measurement 1 </a:t>
                </a:r>
              </a:p>
              <a:p>
                <a:pPr algn="ctr"/>
                <a:r>
                  <a:rPr lang="en-US" dirty="0"/>
                  <a:t>(m</a:t>
                </a:r>
                <a:r>
                  <a:rPr lang="en-US" baseline="-25000" dirty="0"/>
                  <a:t>1</a:t>
                </a:r>
                <a:r>
                  <a:rPr lang="en-US" dirty="0"/>
                  <a:t>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A1B47043-153F-DF49-AFAC-952F6252F958}"/>
                </a:ext>
              </a:extLst>
            </p:cNvPr>
            <p:cNvGrpSpPr/>
            <p:nvPr/>
          </p:nvGrpSpPr>
          <p:grpSpPr>
            <a:xfrm>
              <a:off x="5211030" y="4813502"/>
              <a:ext cx="1130438" cy="964746"/>
              <a:chOff x="6114544" y="4168375"/>
              <a:chExt cx="1130438" cy="96474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xmlns="" id="{53EBB5F3-303C-5A41-AFD7-1EFE4638D8E6}"/>
                  </a:ext>
                </a:extLst>
              </p:cNvPr>
              <p:cNvSpPr/>
              <p:nvPr/>
            </p:nvSpPr>
            <p:spPr>
              <a:xfrm>
                <a:off x="6153567" y="4168375"/>
                <a:ext cx="964746" cy="964746"/>
              </a:xfrm>
              <a:prstGeom prst="ellipse">
                <a:avLst/>
              </a:prstGeom>
              <a:noFill/>
              <a:ln>
                <a:solidFill>
                  <a:srgbClr val="0090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F1B87685-E050-D844-BFA2-FF71BA8EF96C}"/>
                  </a:ext>
                </a:extLst>
              </p:cNvPr>
              <p:cNvSpPr txBox="1"/>
              <p:nvPr/>
            </p:nvSpPr>
            <p:spPr>
              <a:xfrm>
                <a:off x="6114544" y="4426678"/>
                <a:ext cx="1130438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Measurement 2 </a:t>
                </a:r>
              </a:p>
              <a:p>
                <a:pPr algn="ctr"/>
                <a:r>
                  <a:rPr lang="en-US" dirty="0"/>
                  <a:t>(m</a:t>
                </a:r>
                <a:r>
                  <a:rPr lang="en-US" baseline="-25000" dirty="0"/>
                  <a:t>2</a:t>
                </a:r>
                <a:r>
                  <a:rPr lang="en-US" dirty="0"/>
                  <a:t>)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9FEBB1A3-1ECF-9A48-927F-6F80EC413816}"/>
                </a:ext>
              </a:extLst>
            </p:cNvPr>
            <p:cNvCxnSpPr/>
            <p:nvPr/>
          </p:nvCxnSpPr>
          <p:spPr>
            <a:xfrm flipH="1">
              <a:off x="4415255" y="2785208"/>
              <a:ext cx="241526" cy="4019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E4CCB2F0-CF89-9A42-8981-457B72B0C225}"/>
                </a:ext>
              </a:extLst>
            </p:cNvPr>
            <p:cNvCxnSpPr>
              <a:cxnSpLocks/>
            </p:cNvCxnSpPr>
            <p:nvPr/>
          </p:nvCxnSpPr>
          <p:spPr>
            <a:xfrm>
              <a:off x="5239166" y="2785208"/>
              <a:ext cx="237744" cy="4019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3A55FECF-D633-694F-BFCB-FB7E088FF684}"/>
                </a:ext>
              </a:extLst>
            </p:cNvPr>
            <p:cNvCxnSpPr/>
            <p:nvPr/>
          </p:nvCxnSpPr>
          <p:spPr>
            <a:xfrm flipH="1">
              <a:off x="5943752" y="2785208"/>
              <a:ext cx="241526" cy="4019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5A1F9522-710D-374B-8670-18D3C2C442E2}"/>
                </a:ext>
              </a:extLst>
            </p:cNvPr>
            <p:cNvCxnSpPr>
              <a:cxnSpLocks/>
            </p:cNvCxnSpPr>
            <p:nvPr/>
          </p:nvCxnSpPr>
          <p:spPr>
            <a:xfrm>
              <a:off x="6767663" y="2785208"/>
              <a:ext cx="237744" cy="4019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ED5A6AEB-5F80-914F-958B-65360FCE14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0866" y="4276551"/>
              <a:ext cx="0" cy="4078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954137BE-92E2-6649-99C2-B59E4CAD3A6F}"/>
                </a:ext>
              </a:extLst>
            </p:cNvPr>
            <p:cNvCxnSpPr>
              <a:cxnSpLocks/>
            </p:cNvCxnSpPr>
            <p:nvPr/>
          </p:nvCxnSpPr>
          <p:spPr>
            <a:xfrm>
              <a:off x="5737885" y="4276551"/>
              <a:ext cx="0" cy="4078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xmlns="" id="{E8D9E7FD-15C1-6B41-B662-167207D1F26B}"/>
                </a:ext>
              </a:extLst>
            </p:cNvPr>
            <p:cNvSpPr/>
            <p:nvPr/>
          </p:nvSpPr>
          <p:spPr>
            <a:xfrm rot="10319871">
              <a:off x="4209872" y="3410973"/>
              <a:ext cx="3346273" cy="3128206"/>
            </a:xfrm>
            <a:prstGeom prst="circularArrow">
              <a:avLst>
                <a:gd name="adj1" fmla="val 0"/>
                <a:gd name="adj2" fmla="val 150635"/>
                <a:gd name="adj3" fmla="val 20055136"/>
                <a:gd name="adj4" fmla="val 9833275"/>
                <a:gd name="adj5" fmla="val 92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74C12CC-77B3-094A-9A76-AF4CB04BD652}"/>
                </a:ext>
              </a:extLst>
            </p:cNvPr>
            <p:cNvSpPr txBox="1"/>
            <p:nvPr/>
          </p:nvSpPr>
          <p:spPr>
            <a:xfrm>
              <a:off x="4202551" y="429580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7BC7"/>
                  </a:solidFill>
                </a:rPr>
                <a:t>P</a:t>
              </a:r>
              <a:r>
                <a:rPr lang="en-US" b="1" baseline="-25000" dirty="0">
                  <a:solidFill>
                    <a:srgbClr val="FF7BC7"/>
                  </a:solidFill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BE72DA0-A01F-0449-B14A-7DC43AECA30B}"/>
                </a:ext>
              </a:extLst>
            </p:cNvPr>
            <p:cNvSpPr txBox="1"/>
            <p:nvPr/>
          </p:nvSpPr>
          <p:spPr>
            <a:xfrm>
              <a:off x="5800360" y="4287022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7BC7"/>
                  </a:solidFill>
                </a:rPr>
                <a:t>P</a:t>
              </a:r>
              <a:r>
                <a:rPr lang="en-US" b="1" baseline="-25000" dirty="0">
                  <a:solidFill>
                    <a:srgbClr val="FF7BC7"/>
                  </a:solidFill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D768CBB-A458-8842-9885-13535692AD87}"/>
                </a:ext>
              </a:extLst>
            </p:cNvPr>
            <p:cNvSpPr txBox="1"/>
            <p:nvPr/>
          </p:nvSpPr>
          <p:spPr>
            <a:xfrm>
              <a:off x="7229629" y="588763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7BC7"/>
                  </a:solidFill>
                </a:rPr>
                <a:t>P</a:t>
              </a:r>
              <a:r>
                <a:rPr lang="en-US" b="1" baseline="-25000" dirty="0">
                  <a:solidFill>
                    <a:srgbClr val="FF7BC7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57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5B638BF4-EFD1-414F-8CFC-516185F4954E}"/>
              </a:ext>
            </a:extLst>
          </p:cNvPr>
          <p:cNvGrpSpPr/>
          <p:nvPr/>
        </p:nvGrpSpPr>
        <p:grpSpPr>
          <a:xfrm>
            <a:off x="411165" y="1447679"/>
            <a:ext cx="1985962" cy="1985962"/>
            <a:chOff x="429199" y="1257995"/>
            <a:chExt cx="2643187" cy="264318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xmlns="" id="{BAB0CC1F-9DFC-BD4D-9FEB-29759356FAFA}"/>
                </a:ext>
              </a:extLst>
            </p:cNvPr>
            <p:cNvGrpSpPr/>
            <p:nvPr/>
          </p:nvGrpSpPr>
          <p:grpSpPr>
            <a:xfrm>
              <a:off x="658709" y="1725902"/>
              <a:ext cx="2155589" cy="1850252"/>
              <a:chOff x="7538733" y="1493075"/>
              <a:chExt cx="3114674" cy="2673484"/>
            </a:xfrm>
          </p:grpSpPr>
          <p:pic>
            <p:nvPicPr>
              <p:cNvPr id="84" name="Picture 83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EAA2BFDA-1945-E541-8114-1FA8C1807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350" t="6589" r="34832" b="51750"/>
              <a:stretch/>
            </p:blipFill>
            <p:spPr>
              <a:xfrm>
                <a:off x="7538733" y="1493075"/>
                <a:ext cx="3114674" cy="1501909"/>
              </a:xfrm>
              <a:prstGeom prst="rect">
                <a:avLst/>
              </a:prstGeom>
            </p:spPr>
          </p:pic>
          <p:pic>
            <p:nvPicPr>
              <p:cNvPr id="85" name="Picture 84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B0320A91-CB66-0047-ADAE-50BC1CB8D9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191" t="66632" r="74353" b="871"/>
              <a:stretch/>
            </p:blipFill>
            <p:spPr>
              <a:xfrm>
                <a:off x="8284072" y="2994984"/>
                <a:ext cx="1614487" cy="1171575"/>
              </a:xfrm>
              <a:prstGeom prst="rect">
                <a:avLst/>
              </a:prstGeom>
            </p:spPr>
          </p:pic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E5C39583-E0CE-1D4B-8CA3-6AEA4F111CCE}"/>
                </a:ext>
              </a:extLst>
            </p:cNvPr>
            <p:cNvSpPr/>
            <p:nvPr/>
          </p:nvSpPr>
          <p:spPr>
            <a:xfrm>
              <a:off x="429199" y="1257995"/>
              <a:ext cx="2643187" cy="26431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1BA1C9ED-325D-B646-B85A-5B9597819D15}"/>
              </a:ext>
            </a:extLst>
          </p:cNvPr>
          <p:cNvGrpSpPr/>
          <p:nvPr/>
        </p:nvGrpSpPr>
        <p:grpSpPr>
          <a:xfrm>
            <a:off x="3240099" y="1447679"/>
            <a:ext cx="1985962" cy="1985962"/>
            <a:chOff x="3110486" y="1211355"/>
            <a:chExt cx="2643187" cy="264318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A1554928-F05B-2445-B517-FAA099D1FA43}"/>
                </a:ext>
              </a:extLst>
            </p:cNvPr>
            <p:cNvGrpSpPr/>
            <p:nvPr/>
          </p:nvGrpSpPr>
          <p:grpSpPr>
            <a:xfrm>
              <a:off x="3330652" y="1690789"/>
              <a:ext cx="2155589" cy="1850252"/>
              <a:chOff x="431958" y="3429000"/>
              <a:chExt cx="3114674" cy="2673484"/>
            </a:xfrm>
          </p:grpSpPr>
          <p:pic>
            <p:nvPicPr>
              <p:cNvPr id="64" name="Picture 63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46FCDB05-1079-A947-B20C-D7B63D27FD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350" t="6589" r="34832" b="51750"/>
              <a:stretch/>
            </p:blipFill>
            <p:spPr>
              <a:xfrm>
                <a:off x="431958" y="3429000"/>
                <a:ext cx="3114674" cy="1501909"/>
              </a:xfrm>
              <a:prstGeom prst="rect">
                <a:avLst/>
              </a:prstGeom>
            </p:spPr>
          </p:pic>
          <p:pic>
            <p:nvPicPr>
              <p:cNvPr id="65" name="Picture 64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CBCF8E6A-0DB2-A54E-9AF9-C8E400BAA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640" t="66632" r="52832" b="871"/>
              <a:stretch/>
            </p:blipFill>
            <p:spPr>
              <a:xfrm>
                <a:off x="1178309" y="4930909"/>
                <a:ext cx="1621971" cy="1171575"/>
              </a:xfrm>
              <a:prstGeom prst="rect">
                <a:avLst/>
              </a:prstGeom>
            </p:spPr>
          </p:pic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6FC0CD8-536B-6646-8990-E0BDCB5C8AB7}"/>
                </a:ext>
              </a:extLst>
            </p:cNvPr>
            <p:cNvSpPr/>
            <p:nvPr/>
          </p:nvSpPr>
          <p:spPr>
            <a:xfrm>
              <a:off x="3110486" y="1211355"/>
              <a:ext cx="2643187" cy="26431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346F2505-2A89-FF4D-B62B-D2E7DD381BBC}"/>
              </a:ext>
            </a:extLst>
          </p:cNvPr>
          <p:cNvGrpSpPr/>
          <p:nvPr/>
        </p:nvGrpSpPr>
        <p:grpSpPr>
          <a:xfrm>
            <a:off x="6069033" y="1447679"/>
            <a:ext cx="1985962" cy="1985962"/>
            <a:chOff x="6490370" y="1257995"/>
            <a:chExt cx="2643187" cy="264318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A884FC65-13B2-6047-9CDF-C6A464CA5AAD}"/>
                </a:ext>
              </a:extLst>
            </p:cNvPr>
            <p:cNvGrpSpPr/>
            <p:nvPr/>
          </p:nvGrpSpPr>
          <p:grpSpPr>
            <a:xfrm>
              <a:off x="6707712" y="1734356"/>
              <a:ext cx="2155589" cy="1780146"/>
              <a:chOff x="-18742" y="1488551"/>
              <a:chExt cx="3114674" cy="2572186"/>
            </a:xfrm>
          </p:grpSpPr>
          <p:pic>
            <p:nvPicPr>
              <p:cNvPr id="55" name="Picture 54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471BBBA2-010F-CC4E-BB11-AB093DBF83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589" r="70182" b="51750"/>
              <a:stretch/>
            </p:blipFill>
            <p:spPr>
              <a:xfrm>
                <a:off x="-18742" y="1488551"/>
                <a:ext cx="3114674" cy="1501909"/>
              </a:xfrm>
              <a:prstGeom prst="rect">
                <a:avLst/>
              </a:prstGeom>
            </p:spPr>
          </p:pic>
          <p:pic>
            <p:nvPicPr>
              <p:cNvPr id="56" name="Picture 55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C3A72F63-472B-6341-86B3-7B5EDAEA77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213" t="66632" r="31259" b="871"/>
              <a:stretch/>
            </p:blipFill>
            <p:spPr>
              <a:xfrm>
                <a:off x="721043" y="2889162"/>
                <a:ext cx="1621972" cy="1171575"/>
              </a:xfrm>
              <a:prstGeom prst="rect">
                <a:avLst/>
              </a:prstGeom>
            </p:spPr>
          </p:pic>
        </p:grp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72D6BB61-182B-034C-9965-4B454F03B3F0}"/>
                </a:ext>
              </a:extLst>
            </p:cNvPr>
            <p:cNvSpPr/>
            <p:nvPr/>
          </p:nvSpPr>
          <p:spPr>
            <a:xfrm>
              <a:off x="6490370" y="1257995"/>
              <a:ext cx="2643187" cy="2643187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B7FF9EE8-79BE-2D40-ABBB-C46A7DA20DE5}"/>
              </a:ext>
            </a:extLst>
          </p:cNvPr>
          <p:cNvGrpSpPr/>
          <p:nvPr/>
        </p:nvGrpSpPr>
        <p:grpSpPr>
          <a:xfrm>
            <a:off x="8897967" y="2942770"/>
            <a:ext cx="1985962" cy="2545396"/>
            <a:chOff x="9279709" y="1953624"/>
            <a:chExt cx="2643187" cy="338775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CC7392AA-2A62-D840-A55E-F4F498245F07}"/>
                </a:ext>
              </a:extLst>
            </p:cNvPr>
            <p:cNvGrpSpPr/>
            <p:nvPr/>
          </p:nvGrpSpPr>
          <p:grpSpPr>
            <a:xfrm>
              <a:off x="9523509" y="2419287"/>
              <a:ext cx="2155589" cy="1850252"/>
              <a:chOff x="8164286" y="2035948"/>
              <a:chExt cx="3114674" cy="2673484"/>
            </a:xfrm>
          </p:grpSpPr>
          <p:pic>
            <p:nvPicPr>
              <p:cNvPr id="73" name="Picture 72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0C45657F-5B54-4945-BEC7-2F10F53335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0971" t="6589" r="-789" b="51750"/>
              <a:stretch/>
            </p:blipFill>
            <p:spPr>
              <a:xfrm>
                <a:off x="8164286" y="2035948"/>
                <a:ext cx="3114674" cy="1501909"/>
              </a:xfrm>
              <a:prstGeom prst="rect">
                <a:avLst/>
              </a:prstGeom>
            </p:spPr>
          </p:pic>
          <p:pic>
            <p:nvPicPr>
              <p:cNvPr id="74" name="Picture 73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1E678A82-7C00-1A42-8351-256F25906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661" t="66634" r="9871" b="869"/>
              <a:stretch/>
            </p:blipFill>
            <p:spPr>
              <a:xfrm>
                <a:off x="8953855" y="3537857"/>
                <a:ext cx="1615679" cy="1171575"/>
              </a:xfrm>
              <a:prstGeom prst="rect">
                <a:avLst/>
              </a:prstGeom>
            </p:spPr>
          </p:pic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2293425E-DFF6-5648-8CCE-D884B540096A}"/>
                </a:ext>
              </a:extLst>
            </p:cNvPr>
            <p:cNvSpPr/>
            <p:nvPr/>
          </p:nvSpPr>
          <p:spPr>
            <a:xfrm>
              <a:off x="9279709" y="1953624"/>
              <a:ext cx="2643187" cy="2643187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D2A8AE4D-3363-174C-8B69-F92EBD167E31}"/>
                </a:ext>
              </a:extLst>
            </p:cNvPr>
            <p:cNvSpPr txBox="1"/>
            <p:nvPr/>
          </p:nvSpPr>
          <p:spPr>
            <a:xfrm>
              <a:off x="11244263" y="497205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6FC297D-738B-D343-889E-FC7B778CE6E4}"/>
              </a:ext>
            </a:extLst>
          </p:cNvPr>
          <p:cNvGrpSpPr/>
          <p:nvPr/>
        </p:nvGrpSpPr>
        <p:grpSpPr>
          <a:xfrm>
            <a:off x="443026" y="4495185"/>
            <a:ext cx="1985962" cy="1985962"/>
            <a:chOff x="415757" y="3835122"/>
            <a:chExt cx="2643187" cy="264318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00785823-BE42-9F45-8A29-F4758180FA85}"/>
                </a:ext>
              </a:extLst>
            </p:cNvPr>
            <p:cNvGrpSpPr/>
            <p:nvPr/>
          </p:nvGrpSpPr>
          <p:grpSpPr>
            <a:xfrm>
              <a:off x="612476" y="4318577"/>
              <a:ext cx="2155589" cy="1850252"/>
              <a:chOff x="4101640" y="3038609"/>
              <a:chExt cx="3114674" cy="2673484"/>
            </a:xfrm>
          </p:grpSpPr>
          <p:pic>
            <p:nvPicPr>
              <p:cNvPr id="67" name="Picture 66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FA277E8C-BD8C-524A-AAE1-B23104D6F0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350" t="6589" r="34832" b="51750"/>
              <a:stretch/>
            </p:blipFill>
            <p:spPr>
              <a:xfrm>
                <a:off x="4101640" y="3038609"/>
                <a:ext cx="3114674" cy="1501909"/>
              </a:xfrm>
              <a:prstGeom prst="rect">
                <a:avLst/>
              </a:prstGeom>
            </p:spPr>
          </p:pic>
          <p:pic>
            <p:nvPicPr>
              <p:cNvPr id="68" name="Picture 67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785EC7DC-B85D-E343-9FE4-D06D05EE8F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213" t="66632" r="31259" b="871"/>
              <a:stretch/>
            </p:blipFill>
            <p:spPr>
              <a:xfrm>
                <a:off x="4847991" y="4540518"/>
                <a:ext cx="1621972" cy="1171575"/>
              </a:xfrm>
              <a:prstGeom prst="rect">
                <a:avLst/>
              </a:prstGeom>
            </p:spPr>
          </p:pic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3B0D430-CCD1-424D-989F-B1C97FE22B17}"/>
                </a:ext>
              </a:extLst>
            </p:cNvPr>
            <p:cNvSpPr/>
            <p:nvPr/>
          </p:nvSpPr>
          <p:spPr>
            <a:xfrm>
              <a:off x="415757" y="3835122"/>
              <a:ext cx="2643187" cy="2643187"/>
            </a:xfrm>
            <a:prstGeom prst="ellipse">
              <a:avLst/>
            </a:prstGeom>
            <a:noFill/>
            <a:ln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99E4C271-5C0B-0940-99C6-14B0849B2256}"/>
              </a:ext>
            </a:extLst>
          </p:cNvPr>
          <p:cNvGrpSpPr/>
          <p:nvPr/>
        </p:nvGrpSpPr>
        <p:grpSpPr>
          <a:xfrm>
            <a:off x="3222342" y="4497431"/>
            <a:ext cx="1985962" cy="1985962"/>
            <a:chOff x="3477873" y="3794141"/>
            <a:chExt cx="2643187" cy="264318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BBE9B8AE-598A-F74D-AFD2-03F81D4EF832}"/>
                </a:ext>
              </a:extLst>
            </p:cNvPr>
            <p:cNvGrpSpPr/>
            <p:nvPr/>
          </p:nvGrpSpPr>
          <p:grpSpPr>
            <a:xfrm>
              <a:off x="3691177" y="4269539"/>
              <a:ext cx="2155589" cy="1850252"/>
              <a:chOff x="8023557" y="3201483"/>
              <a:chExt cx="3114674" cy="2673484"/>
            </a:xfrm>
          </p:grpSpPr>
          <p:pic>
            <p:nvPicPr>
              <p:cNvPr id="70" name="Picture 69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699620ED-E2B4-BA4A-AA91-0737146440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350" t="6589" r="34832" b="51750"/>
              <a:stretch/>
            </p:blipFill>
            <p:spPr>
              <a:xfrm>
                <a:off x="8023557" y="3201483"/>
                <a:ext cx="3114674" cy="1501909"/>
              </a:xfrm>
              <a:prstGeom prst="rect">
                <a:avLst/>
              </a:prstGeom>
            </p:spPr>
          </p:pic>
          <p:pic>
            <p:nvPicPr>
              <p:cNvPr id="71" name="Picture 70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8D30A096-DAC6-C44C-8960-7E7B120BB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661" t="66634" r="9871" b="869"/>
              <a:stretch/>
            </p:blipFill>
            <p:spPr>
              <a:xfrm>
                <a:off x="8773054" y="4703392"/>
                <a:ext cx="1615679" cy="1171575"/>
              </a:xfrm>
              <a:prstGeom prst="rect">
                <a:avLst/>
              </a:prstGeom>
            </p:spPr>
          </p:pic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0D6BFD30-2433-6D49-BA5A-15242E3E5371}"/>
                </a:ext>
              </a:extLst>
            </p:cNvPr>
            <p:cNvSpPr/>
            <p:nvPr/>
          </p:nvSpPr>
          <p:spPr>
            <a:xfrm>
              <a:off x="3477873" y="3794141"/>
              <a:ext cx="2643187" cy="2643187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27953C72-4A4A-1D4D-ABC1-F3E1AD4200E9}"/>
              </a:ext>
            </a:extLst>
          </p:cNvPr>
          <p:cNvGrpSpPr/>
          <p:nvPr/>
        </p:nvGrpSpPr>
        <p:grpSpPr>
          <a:xfrm>
            <a:off x="6094422" y="4495185"/>
            <a:ext cx="1985962" cy="1985962"/>
            <a:chOff x="6735858" y="3650456"/>
            <a:chExt cx="2643187" cy="26431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86A43D43-026F-A844-8467-635B86DBFA6F}"/>
                </a:ext>
              </a:extLst>
            </p:cNvPr>
            <p:cNvGrpSpPr/>
            <p:nvPr/>
          </p:nvGrpSpPr>
          <p:grpSpPr>
            <a:xfrm>
              <a:off x="6965078" y="4120752"/>
              <a:ext cx="2152298" cy="1850252"/>
              <a:chOff x="3823235" y="1488551"/>
              <a:chExt cx="3109919" cy="2673484"/>
            </a:xfrm>
          </p:grpSpPr>
          <p:pic>
            <p:nvPicPr>
              <p:cNvPr id="58" name="Picture 57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E2E33CA4-C9B7-3047-98DF-A12458988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589" r="70182" b="51750"/>
              <a:stretch/>
            </p:blipFill>
            <p:spPr>
              <a:xfrm>
                <a:off x="3823235" y="1488551"/>
                <a:ext cx="3109919" cy="1499616"/>
              </a:xfrm>
              <a:prstGeom prst="rect">
                <a:avLst/>
              </a:prstGeom>
            </p:spPr>
          </p:pic>
          <p:pic>
            <p:nvPicPr>
              <p:cNvPr id="59" name="Picture 58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xmlns="" id="{A42EB82E-E3CF-CA45-BA26-15362D201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191" t="66632" r="74353" b="871"/>
              <a:stretch/>
            </p:blipFill>
            <p:spPr>
              <a:xfrm>
                <a:off x="4573328" y="2990460"/>
                <a:ext cx="1614487" cy="1171575"/>
              </a:xfrm>
              <a:prstGeom prst="rect">
                <a:avLst/>
              </a:prstGeom>
            </p:spPr>
          </p:pic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E501BF60-371E-2647-8993-73489BBF2D3B}"/>
                </a:ext>
              </a:extLst>
            </p:cNvPr>
            <p:cNvSpPr/>
            <p:nvPr/>
          </p:nvSpPr>
          <p:spPr>
            <a:xfrm>
              <a:off x="6735858" y="3650456"/>
              <a:ext cx="2643187" cy="2643187"/>
            </a:xfrm>
            <a:prstGeom prst="ellipse">
              <a:avLst/>
            </a:prstGeom>
            <a:noFill/>
            <a:ln>
              <a:solidFill>
                <a:srgbClr val="B24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xmlns="" id="{C9A5ADA9-2419-054A-BD98-1631B6FFB533}"/>
              </a:ext>
            </a:extLst>
          </p:cNvPr>
          <p:cNvCxnSpPr/>
          <p:nvPr/>
        </p:nvCxnSpPr>
        <p:spPr>
          <a:xfrm flipV="1">
            <a:off x="1143166" y="3566160"/>
            <a:ext cx="0" cy="8249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xmlns="" id="{ACAC3189-EF25-7C47-BB0E-5DF177ADC3A3}"/>
              </a:ext>
            </a:extLst>
          </p:cNvPr>
          <p:cNvCxnSpPr>
            <a:cxnSpLocks/>
          </p:cNvCxnSpPr>
          <p:nvPr/>
        </p:nvCxnSpPr>
        <p:spPr>
          <a:xfrm>
            <a:off x="1689817" y="3568148"/>
            <a:ext cx="0" cy="822960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xmlns="" id="{4BA191BC-EF1A-E44B-80AA-0C9F03AD3ED0}"/>
              </a:ext>
            </a:extLst>
          </p:cNvPr>
          <p:cNvCxnSpPr/>
          <p:nvPr/>
        </p:nvCxnSpPr>
        <p:spPr>
          <a:xfrm flipV="1">
            <a:off x="3906244" y="3566160"/>
            <a:ext cx="0" cy="82494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xmlns="" id="{3F82C5B4-AC85-CF40-9ECB-1B3377F7CAC0}"/>
              </a:ext>
            </a:extLst>
          </p:cNvPr>
          <p:cNvCxnSpPr>
            <a:cxnSpLocks/>
          </p:cNvCxnSpPr>
          <p:nvPr/>
        </p:nvCxnSpPr>
        <p:spPr>
          <a:xfrm>
            <a:off x="4452895" y="3568148"/>
            <a:ext cx="0" cy="82296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xmlns="" id="{875ADD75-1F85-924B-A382-42A839EB1431}"/>
              </a:ext>
            </a:extLst>
          </p:cNvPr>
          <p:cNvCxnSpPr/>
          <p:nvPr/>
        </p:nvCxnSpPr>
        <p:spPr>
          <a:xfrm flipV="1">
            <a:off x="6795218" y="3564172"/>
            <a:ext cx="0" cy="82494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xmlns="" id="{69DCFCE5-5285-9C42-8DDB-BF9102054A1E}"/>
              </a:ext>
            </a:extLst>
          </p:cNvPr>
          <p:cNvCxnSpPr>
            <a:cxnSpLocks/>
          </p:cNvCxnSpPr>
          <p:nvPr/>
        </p:nvCxnSpPr>
        <p:spPr>
          <a:xfrm>
            <a:off x="7341869" y="3566160"/>
            <a:ext cx="0" cy="822960"/>
          </a:xfrm>
          <a:prstGeom prst="straightConnector1">
            <a:avLst/>
          </a:prstGeom>
          <a:ln w="12700">
            <a:solidFill>
              <a:srgbClr val="B24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xmlns="" id="{69254C5C-633D-FE49-A721-931DC1E35654}"/>
              </a:ext>
            </a:extLst>
          </p:cNvPr>
          <p:cNvCxnSpPr/>
          <p:nvPr/>
        </p:nvCxnSpPr>
        <p:spPr>
          <a:xfrm rot="17684060" flipV="1">
            <a:off x="8463664" y="2697270"/>
            <a:ext cx="0" cy="82494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xmlns="" id="{B6CC8074-B88B-7749-9178-328694E5192D}"/>
              </a:ext>
            </a:extLst>
          </p:cNvPr>
          <p:cNvCxnSpPr>
            <a:cxnSpLocks/>
          </p:cNvCxnSpPr>
          <p:nvPr/>
        </p:nvCxnSpPr>
        <p:spPr>
          <a:xfrm rot="17684060">
            <a:off x="8693292" y="2202180"/>
            <a:ext cx="0" cy="82296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xmlns="" id="{BC908BEC-BE98-0C45-8A86-CEEE41F31D05}"/>
              </a:ext>
            </a:extLst>
          </p:cNvPr>
          <p:cNvCxnSpPr/>
          <p:nvPr/>
        </p:nvCxnSpPr>
        <p:spPr>
          <a:xfrm rot="3751190" flipV="1">
            <a:off x="8513976" y="4407283"/>
            <a:ext cx="0" cy="82494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xmlns="" id="{73BC9B82-2EF5-7F41-BAC3-4A6980B897E7}"/>
              </a:ext>
            </a:extLst>
          </p:cNvPr>
          <p:cNvCxnSpPr>
            <a:cxnSpLocks/>
          </p:cNvCxnSpPr>
          <p:nvPr/>
        </p:nvCxnSpPr>
        <p:spPr>
          <a:xfrm rot="3751190">
            <a:off x="8765341" y="4893708"/>
            <a:ext cx="0" cy="822960"/>
          </a:xfrm>
          <a:prstGeom prst="straightConnector1">
            <a:avLst/>
          </a:prstGeom>
          <a:ln w="12700">
            <a:solidFill>
              <a:srgbClr val="B24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BB67E180-7B05-E54B-82FF-3A8C216699D1}"/>
              </a:ext>
            </a:extLst>
          </p:cNvPr>
          <p:cNvCxnSpPr/>
          <p:nvPr/>
        </p:nvCxnSpPr>
        <p:spPr>
          <a:xfrm rot="18965924" flipV="1">
            <a:off x="2607668" y="3388909"/>
            <a:ext cx="0" cy="16346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xmlns="" id="{A1F6EB59-4587-B349-839E-4271CECB460B}"/>
              </a:ext>
            </a:extLst>
          </p:cNvPr>
          <p:cNvCxnSpPr>
            <a:cxnSpLocks/>
          </p:cNvCxnSpPr>
          <p:nvPr/>
        </p:nvCxnSpPr>
        <p:spPr>
          <a:xfrm rot="18965924">
            <a:off x="3002915" y="3013240"/>
            <a:ext cx="0" cy="163068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xmlns="" id="{0BE8B97A-B9C3-134A-9258-6EBB26B60FE8}"/>
              </a:ext>
            </a:extLst>
          </p:cNvPr>
          <p:cNvCxnSpPr/>
          <p:nvPr/>
        </p:nvCxnSpPr>
        <p:spPr>
          <a:xfrm rot="18965924" flipV="1">
            <a:off x="5498377" y="3333518"/>
            <a:ext cx="0" cy="163462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8B5D947D-A5CC-2B45-B092-E02B09F05BB9}"/>
              </a:ext>
            </a:extLst>
          </p:cNvPr>
          <p:cNvCxnSpPr>
            <a:cxnSpLocks/>
          </p:cNvCxnSpPr>
          <p:nvPr/>
        </p:nvCxnSpPr>
        <p:spPr>
          <a:xfrm rot="18965924">
            <a:off x="5893624" y="2957849"/>
            <a:ext cx="0" cy="1630687"/>
          </a:xfrm>
          <a:prstGeom prst="straightConnector1">
            <a:avLst/>
          </a:prstGeom>
          <a:ln w="12700">
            <a:solidFill>
              <a:srgbClr val="B24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3C051AEF-1D2E-4B49-B408-F4A48E67BAF0}"/>
              </a:ext>
            </a:extLst>
          </p:cNvPr>
          <p:cNvCxnSpPr/>
          <p:nvPr/>
        </p:nvCxnSpPr>
        <p:spPr>
          <a:xfrm rot="16200000" flipV="1">
            <a:off x="5608637" y="5546519"/>
            <a:ext cx="0" cy="576251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07F84093-65B9-5A40-9383-C189DFAE160B}"/>
              </a:ext>
            </a:extLst>
          </p:cNvPr>
          <p:cNvCxnSpPr>
            <a:cxnSpLocks/>
          </p:cNvCxnSpPr>
          <p:nvPr/>
        </p:nvCxnSpPr>
        <p:spPr>
          <a:xfrm rot="16200000">
            <a:off x="5609331" y="5000562"/>
            <a:ext cx="0" cy="574862"/>
          </a:xfrm>
          <a:prstGeom prst="straightConnector1">
            <a:avLst/>
          </a:prstGeom>
          <a:ln w="12700">
            <a:solidFill>
              <a:srgbClr val="B24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xmlns="" id="{9BCFD04D-033F-7E4B-BE1F-61C254C910FB}"/>
              </a:ext>
            </a:extLst>
          </p:cNvPr>
          <p:cNvCxnSpPr/>
          <p:nvPr/>
        </p:nvCxnSpPr>
        <p:spPr>
          <a:xfrm rot="16200000" flipV="1">
            <a:off x="5665938" y="2388101"/>
            <a:ext cx="0" cy="57625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xmlns="" id="{07EBD85D-4F4D-2C47-B6B8-987C7B172666}"/>
              </a:ext>
            </a:extLst>
          </p:cNvPr>
          <p:cNvCxnSpPr>
            <a:cxnSpLocks/>
          </p:cNvCxnSpPr>
          <p:nvPr/>
        </p:nvCxnSpPr>
        <p:spPr>
          <a:xfrm rot="16200000">
            <a:off x="5666632" y="1842144"/>
            <a:ext cx="0" cy="57486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xmlns="" id="{110E921D-13ED-E84C-B2B7-C3BF82B3BE92}"/>
              </a:ext>
            </a:extLst>
          </p:cNvPr>
          <p:cNvCxnSpPr/>
          <p:nvPr/>
        </p:nvCxnSpPr>
        <p:spPr>
          <a:xfrm rot="16200000" flipV="1">
            <a:off x="2803608" y="5507728"/>
            <a:ext cx="0" cy="57625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xmlns="" id="{9A5B6C92-A234-F440-BCFA-E6A8FE20EDD9}"/>
              </a:ext>
            </a:extLst>
          </p:cNvPr>
          <p:cNvCxnSpPr>
            <a:cxnSpLocks/>
          </p:cNvCxnSpPr>
          <p:nvPr/>
        </p:nvCxnSpPr>
        <p:spPr>
          <a:xfrm rot="16200000">
            <a:off x="2804302" y="4961771"/>
            <a:ext cx="0" cy="574862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xmlns="" id="{BD9F9A62-41ED-3246-BC9D-1FCF0752C35B}"/>
              </a:ext>
            </a:extLst>
          </p:cNvPr>
          <p:cNvCxnSpPr/>
          <p:nvPr/>
        </p:nvCxnSpPr>
        <p:spPr>
          <a:xfrm rot="16200000" flipV="1">
            <a:off x="2837004" y="2412166"/>
            <a:ext cx="0" cy="5762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xmlns="" id="{0E13CC67-7327-3448-9824-7D1CDAC8DCC6}"/>
              </a:ext>
            </a:extLst>
          </p:cNvPr>
          <p:cNvCxnSpPr>
            <a:cxnSpLocks/>
          </p:cNvCxnSpPr>
          <p:nvPr/>
        </p:nvCxnSpPr>
        <p:spPr>
          <a:xfrm rot="16200000">
            <a:off x="2837698" y="1866209"/>
            <a:ext cx="0" cy="57486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xmlns="" id="{8BED8012-B364-1D42-9AA4-A65573BBE180}"/>
              </a:ext>
            </a:extLst>
          </p:cNvPr>
          <p:cNvGrpSpPr/>
          <p:nvPr/>
        </p:nvGrpSpPr>
        <p:grpSpPr>
          <a:xfrm rot="5578258">
            <a:off x="4639633" y="2543340"/>
            <a:ext cx="1325563" cy="6801348"/>
            <a:chOff x="1565680" y="-751229"/>
            <a:chExt cx="1202308" cy="6518793"/>
          </a:xfrm>
        </p:grpSpPr>
        <p:sp>
          <p:nvSpPr>
            <p:cNvPr id="188" name="Arc 187">
              <a:extLst>
                <a:ext uri="{FF2B5EF4-FFF2-40B4-BE49-F238E27FC236}">
                  <a16:creationId xmlns:a16="http://schemas.microsoft.com/office/drawing/2014/main" xmlns="" id="{C30B521B-86E5-3F4F-BBD1-D369FE4072BF}"/>
                </a:ext>
              </a:extLst>
            </p:cNvPr>
            <p:cNvSpPr/>
            <p:nvPr/>
          </p:nvSpPr>
          <p:spPr>
            <a:xfrm rot="21219994">
              <a:off x="1565680" y="-751229"/>
              <a:ext cx="1202308" cy="6518793"/>
            </a:xfrm>
            <a:prstGeom prst="arc">
              <a:avLst>
                <a:gd name="adj1" fmla="val 17787174"/>
                <a:gd name="adj2" fmla="val 5180137"/>
              </a:avLst>
            </a:prstGeom>
            <a:ln w="12700">
              <a:solidFill>
                <a:srgbClr val="B24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Triangle 188">
              <a:extLst>
                <a:ext uri="{FF2B5EF4-FFF2-40B4-BE49-F238E27FC236}">
                  <a16:creationId xmlns:a16="http://schemas.microsoft.com/office/drawing/2014/main" xmlns="" id="{024F2BFF-A557-0D47-8C4A-57D772837237}"/>
                </a:ext>
              </a:extLst>
            </p:cNvPr>
            <p:cNvSpPr/>
            <p:nvPr/>
          </p:nvSpPr>
          <p:spPr>
            <a:xfrm rot="20664063">
              <a:off x="2559881" y="1211355"/>
              <a:ext cx="70269" cy="83423"/>
            </a:xfrm>
            <a:prstGeom prst="triangle">
              <a:avLst/>
            </a:prstGeom>
            <a:solidFill>
              <a:srgbClr val="B24CFF"/>
            </a:solidFill>
            <a:ln>
              <a:solidFill>
                <a:srgbClr val="B24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2C4EBC3E-CB99-5E4F-AFFA-E7EC14323B9C}"/>
              </a:ext>
            </a:extLst>
          </p:cNvPr>
          <p:cNvGrpSpPr/>
          <p:nvPr/>
        </p:nvGrpSpPr>
        <p:grpSpPr>
          <a:xfrm rot="5400000" flipH="1" flipV="1">
            <a:off x="2786488" y="-1366803"/>
            <a:ext cx="1325880" cy="6803136"/>
            <a:chOff x="1565680" y="-751229"/>
            <a:chExt cx="1202308" cy="6518793"/>
          </a:xfrm>
        </p:grpSpPr>
        <p:sp>
          <p:nvSpPr>
            <p:cNvPr id="191" name="Arc 190">
              <a:extLst>
                <a:ext uri="{FF2B5EF4-FFF2-40B4-BE49-F238E27FC236}">
                  <a16:creationId xmlns:a16="http://schemas.microsoft.com/office/drawing/2014/main" xmlns="" id="{AC9EEF8A-F4F0-3E4E-96D1-9646D70605C9}"/>
                </a:ext>
              </a:extLst>
            </p:cNvPr>
            <p:cNvSpPr/>
            <p:nvPr/>
          </p:nvSpPr>
          <p:spPr>
            <a:xfrm rot="21219994">
              <a:off x="1565680" y="-751229"/>
              <a:ext cx="1202308" cy="6518793"/>
            </a:xfrm>
            <a:prstGeom prst="arc">
              <a:avLst>
                <a:gd name="adj1" fmla="val 17787174"/>
                <a:gd name="adj2" fmla="val 5180137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xmlns="" id="{C64DA2FB-20EA-B54F-BCA0-2B71197971A8}"/>
                </a:ext>
              </a:extLst>
            </p:cNvPr>
            <p:cNvSpPr/>
            <p:nvPr/>
          </p:nvSpPr>
          <p:spPr>
            <a:xfrm rot="20664063">
              <a:off x="2559881" y="1211355"/>
              <a:ext cx="70269" cy="8342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06D14147-C6AF-254E-A346-0D71B19EB8A8}"/>
              </a:ext>
            </a:extLst>
          </p:cNvPr>
          <p:cNvSpPr txBox="1"/>
          <p:nvPr/>
        </p:nvSpPr>
        <p:spPr>
          <a:xfrm>
            <a:off x="7469297" y="775294"/>
            <a:ext cx="7511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E2AA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baseline="-25000" dirty="0">
                <a:solidFill>
                  <a:srgbClr val="E2AA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226" name="Circular Arrow 225">
            <a:extLst>
              <a:ext uri="{FF2B5EF4-FFF2-40B4-BE49-F238E27FC236}">
                <a16:creationId xmlns:a16="http://schemas.microsoft.com/office/drawing/2014/main" xmlns="" id="{F161ACE4-0472-5540-B886-C43F9F7DA3F7}"/>
              </a:ext>
            </a:extLst>
          </p:cNvPr>
          <p:cNvSpPr/>
          <p:nvPr/>
        </p:nvSpPr>
        <p:spPr>
          <a:xfrm rot="5400000">
            <a:off x="7450756" y="1129356"/>
            <a:ext cx="819451" cy="800297"/>
          </a:xfrm>
          <a:prstGeom prst="circularArrow">
            <a:avLst>
              <a:gd name="adj1" fmla="val 0"/>
              <a:gd name="adj2" fmla="val 632295"/>
              <a:gd name="adj3" fmla="val 19649881"/>
              <a:gd name="adj4" fmla="val 6322489"/>
              <a:gd name="adj5" fmla="val 4086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FAD3DB5C-A9B2-0C41-80FE-5F8CEDF9C37C}"/>
              </a:ext>
            </a:extLst>
          </p:cNvPr>
          <p:cNvSpPr txBox="1"/>
          <p:nvPr/>
        </p:nvSpPr>
        <p:spPr>
          <a:xfrm>
            <a:off x="2274862" y="3600699"/>
            <a:ext cx="75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92D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baseline="-25000" dirty="0">
                <a:solidFill>
                  <a:srgbClr val="92D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i="1" dirty="0">
                <a:solidFill>
                  <a:srgbClr val="92D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baseline="-25000" dirty="0">
                <a:solidFill>
                  <a:srgbClr val="92D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xmlns="" id="{96E91129-BDD5-D248-8653-A59CAF686DF1}"/>
              </a:ext>
            </a:extLst>
          </p:cNvPr>
          <p:cNvSpPr txBox="1"/>
          <p:nvPr/>
        </p:nvSpPr>
        <p:spPr>
          <a:xfrm>
            <a:off x="2318182" y="1758495"/>
            <a:ext cx="9785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(1</a:t>
            </a:r>
            <a:r>
              <a:rPr lang="en-US" i="1" dirty="0">
                <a:solidFill>
                  <a:srgbClr val="00B0F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-p</a:t>
            </a:r>
            <a:r>
              <a:rPr lang="en-US" baseline="-25000" dirty="0">
                <a:solidFill>
                  <a:srgbClr val="00B0F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dirty="0">
                <a:solidFill>
                  <a:srgbClr val="00B0F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r>
              <a:rPr lang="en-US" i="1" dirty="0">
                <a:solidFill>
                  <a:srgbClr val="00B0F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baseline="-25000" dirty="0">
                <a:solidFill>
                  <a:srgbClr val="00B0F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xmlns="" id="{53260F6D-F9DB-AD4A-9A2D-FFEFA35E14DB}"/>
              </a:ext>
            </a:extLst>
          </p:cNvPr>
          <p:cNvSpPr txBox="1"/>
          <p:nvPr/>
        </p:nvSpPr>
        <p:spPr>
          <a:xfrm>
            <a:off x="7844850" y="2536601"/>
            <a:ext cx="116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3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baseline="-25000" dirty="0">
                <a:solidFill>
                  <a:schemeClr val="accent3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i="1" dirty="0">
                <a:solidFill>
                  <a:schemeClr val="accent3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baseline="-25000" dirty="0">
                <a:solidFill>
                  <a:schemeClr val="accent3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xmlns="" id="{16D800F6-E03F-2B4C-8DBA-ED95F2A42650}"/>
              </a:ext>
            </a:extLst>
          </p:cNvPr>
          <p:cNvSpPr txBox="1"/>
          <p:nvPr/>
        </p:nvSpPr>
        <p:spPr>
          <a:xfrm>
            <a:off x="4473569" y="925899"/>
            <a:ext cx="169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(1</a:t>
            </a:r>
            <a:r>
              <a:rPr lang="en-US" i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-p</a:t>
            </a:r>
            <a:r>
              <a:rPr lang="en-US" baseline="-25000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)(1-</a:t>
            </a:r>
            <a:r>
              <a:rPr lang="en-US" i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baseline="-25000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US" baseline="-25000" dirty="0">
              <a:solidFill>
                <a:srgbClr val="FF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xmlns="" id="{8008224C-7693-9444-96C0-6D7A94A1967A}"/>
              </a:ext>
            </a:extLst>
          </p:cNvPr>
          <p:cNvSpPr txBox="1"/>
          <p:nvPr/>
        </p:nvSpPr>
        <p:spPr>
          <a:xfrm>
            <a:off x="8196462" y="4987782"/>
            <a:ext cx="75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24C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i="1" dirty="0">
                <a:solidFill>
                  <a:srgbClr val="B24C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-p</a:t>
            </a:r>
            <a:r>
              <a:rPr lang="en-US" baseline="-25000" dirty="0">
                <a:solidFill>
                  <a:srgbClr val="B24C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xmlns="" id="{EDF3689C-D23E-7F48-91C0-E571C55C9FC6}"/>
              </a:ext>
            </a:extLst>
          </p:cNvPr>
          <p:cNvSpPr txBox="1"/>
          <p:nvPr/>
        </p:nvSpPr>
        <p:spPr>
          <a:xfrm>
            <a:off x="2372337" y="5826096"/>
            <a:ext cx="99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9452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baseline="-25000" dirty="0">
                <a:solidFill>
                  <a:srgbClr val="9452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dirty="0">
                <a:solidFill>
                  <a:srgbClr val="9452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(1-</a:t>
            </a:r>
            <a:r>
              <a:rPr lang="en-US" i="1" dirty="0">
                <a:solidFill>
                  <a:srgbClr val="9452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baseline="-25000" dirty="0">
                <a:solidFill>
                  <a:srgbClr val="9452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US" dirty="0">
                <a:solidFill>
                  <a:srgbClr val="9452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US" baseline="-25000" dirty="0">
              <a:solidFill>
                <a:srgbClr val="9452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44780" y="201686"/>
            <a:ext cx="1985962" cy="2605380"/>
            <a:chOff x="10031864" y="5747"/>
            <a:chExt cx="1985962" cy="2605380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xmlns="" id="{C0120140-81D4-264D-8C08-8AD49A48F796}"/>
                </a:ext>
              </a:extLst>
            </p:cNvPr>
            <p:cNvGrpSpPr/>
            <p:nvPr/>
          </p:nvGrpSpPr>
          <p:grpSpPr>
            <a:xfrm>
              <a:off x="10031864" y="5747"/>
              <a:ext cx="1985962" cy="2294633"/>
              <a:chOff x="9885803" y="0"/>
              <a:chExt cx="2306198" cy="2664642"/>
            </a:xfrm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xmlns="" id="{E6156158-7300-604D-AEAA-A43B52C1231B}"/>
                  </a:ext>
                </a:extLst>
              </p:cNvPr>
              <p:cNvGrpSpPr/>
              <p:nvPr/>
            </p:nvGrpSpPr>
            <p:grpSpPr>
              <a:xfrm>
                <a:off x="10044505" y="154228"/>
                <a:ext cx="2078071" cy="2434341"/>
                <a:chOff x="4562891" y="1289451"/>
                <a:chExt cx="4224822" cy="4949133"/>
              </a:xfrm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xmlns="" id="{5158BCCC-FEC1-7C41-8370-25EFF23734C9}"/>
                    </a:ext>
                  </a:extLst>
                </p:cNvPr>
                <p:cNvSpPr/>
                <p:nvPr/>
              </p:nvSpPr>
              <p:spPr>
                <a:xfrm>
                  <a:off x="5394971" y="1307822"/>
                  <a:ext cx="964746" cy="964746"/>
                </a:xfrm>
                <a:prstGeom prst="ellipse">
                  <a:avLst/>
                </a:prstGeom>
                <a:noFill/>
                <a:ln>
                  <a:solidFill>
                    <a:srgbClr val="FF6E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xmlns="" id="{3198FB9D-466C-AB49-887F-89A51FECA6AC}"/>
                    </a:ext>
                  </a:extLst>
                </p:cNvPr>
                <p:cNvSpPr txBox="1"/>
                <p:nvPr/>
              </p:nvSpPr>
              <p:spPr>
                <a:xfrm>
                  <a:off x="5560816" y="1387496"/>
                  <a:ext cx="694816" cy="657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 dirty="0"/>
                    <a:t>a</a:t>
                  </a:r>
                  <a:r>
                    <a:rPr lang="en-US" sz="1500" baseline="-25000" dirty="0"/>
                    <a:t>1</a:t>
                  </a:r>
                  <a:endParaRPr lang="en-US" sz="1500" dirty="0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xmlns="" id="{9D773799-5454-EB41-AB6A-8F888B0DE14C}"/>
                    </a:ext>
                  </a:extLst>
                </p:cNvPr>
                <p:cNvSpPr/>
                <p:nvPr/>
              </p:nvSpPr>
              <p:spPr>
                <a:xfrm>
                  <a:off x="6908082" y="1289451"/>
                  <a:ext cx="964746" cy="964746"/>
                </a:xfrm>
                <a:prstGeom prst="ellipse">
                  <a:avLst/>
                </a:prstGeom>
                <a:noFill/>
                <a:ln>
                  <a:solidFill>
                    <a:srgbClr val="FF6E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xmlns="" id="{349C883C-132C-284D-AF35-AE7C65184893}"/>
                    </a:ext>
                  </a:extLst>
                </p:cNvPr>
                <p:cNvSpPr txBox="1"/>
                <p:nvPr/>
              </p:nvSpPr>
              <p:spPr>
                <a:xfrm>
                  <a:off x="7043044" y="1352222"/>
                  <a:ext cx="694816" cy="657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 dirty="0"/>
                    <a:t>a</a:t>
                  </a:r>
                  <a:r>
                    <a:rPr lang="en-US" sz="1500" baseline="-25000" dirty="0"/>
                    <a:t>2</a:t>
                  </a:r>
                  <a:endParaRPr lang="en-US" sz="1500" dirty="0"/>
                </a:p>
              </p:txBody>
            </p: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xmlns="" id="{795E916B-8816-B94C-99CC-2071FE2A82FC}"/>
                    </a:ext>
                  </a:extLst>
                </p:cNvPr>
                <p:cNvGrpSpPr/>
                <p:nvPr/>
              </p:nvGrpSpPr>
              <p:grpSpPr>
                <a:xfrm>
                  <a:off x="4562891" y="2796769"/>
                  <a:ext cx="964746" cy="964746"/>
                  <a:chOff x="4606435" y="2785877"/>
                  <a:chExt cx="964746" cy="964746"/>
                </a:xfrm>
              </p:grpSpPr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xmlns="" id="{5D1F7123-C2FC-5D41-9829-C6567F1D0AAC}"/>
                      </a:ext>
                    </a:extLst>
                  </p:cNvPr>
                  <p:cNvSpPr/>
                  <p:nvPr/>
                </p:nvSpPr>
                <p:spPr>
                  <a:xfrm>
                    <a:off x="4606435" y="2785877"/>
                    <a:ext cx="964746" cy="964746"/>
                  </a:xfrm>
                  <a:prstGeom prst="ellipse">
                    <a:avLst/>
                  </a:prstGeom>
                  <a:noFill/>
                  <a:ln>
                    <a:solidFill>
                      <a:srgbClr val="3D70C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xmlns="" id="{EA56B3C3-F980-D540-94D5-D02D1DD00EC8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652" y="2854515"/>
                    <a:ext cx="662225" cy="6570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500" dirty="0"/>
                      <a:t>s</a:t>
                    </a:r>
                    <a:r>
                      <a:rPr lang="en-US" sz="1500" baseline="-25000" dirty="0"/>
                      <a:t>1</a:t>
                    </a:r>
                    <a:endParaRPr lang="en-US" sz="1500" dirty="0"/>
                  </a:p>
                </p:txBody>
              </p:sp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xmlns="" id="{4E60C9F5-3A75-314E-89AA-435CD09FD1D9}"/>
                    </a:ext>
                  </a:extLst>
                </p:cNvPr>
                <p:cNvGrpSpPr/>
                <p:nvPr/>
              </p:nvGrpSpPr>
              <p:grpSpPr>
                <a:xfrm>
                  <a:off x="6153567" y="2821944"/>
                  <a:ext cx="964746" cy="964746"/>
                  <a:chOff x="6153567" y="2821944"/>
                  <a:chExt cx="964746" cy="964746"/>
                </a:xfrm>
              </p:grpSpPr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xmlns="" id="{568DA653-AAA2-7C49-A3B8-24E0806C7777}"/>
                      </a:ext>
                    </a:extLst>
                  </p:cNvPr>
                  <p:cNvSpPr/>
                  <p:nvPr/>
                </p:nvSpPr>
                <p:spPr>
                  <a:xfrm>
                    <a:off x="6153567" y="2821944"/>
                    <a:ext cx="964746" cy="964746"/>
                  </a:xfrm>
                  <a:prstGeom prst="ellipse">
                    <a:avLst/>
                  </a:prstGeom>
                  <a:noFill/>
                  <a:ln>
                    <a:solidFill>
                      <a:srgbClr val="3D70C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xmlns="" id="{DAFF15B7-ECF9-B043-87A1-D8A3F8E220BB}"/>
                      </a:ext>
                    </a:extLst>
                  </p:cNvPr>
                  <p:cNvSpPr txBox="1"/>
                  <p:nvPr/>
                </p:nvSpPr>
                <p:spPr>
                  <a:xfrm>
                    <a:off x="6334125" y="2869723"/>
                    <a:ext cx="662225" cy="6570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500" dirty="0"/>
                      <a:t>s</a:t>
                    </a:r>
                    <a:r>
                      <a:rPr lang="en-US" sz="1500" baseline="-25000" dirty="0"/>
                      <a:t>2</a:t>
                    </a:r>
                    <a:endParaRPr lang="en-US" sz="1500" dirty="0"/>
                  </a:p>
                </p:txBody>
              </p:sp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xmlns="" id="{F2EEA606-E841-7A46-B56A-852828598EC5}"/>
                    </a:ext>
                  </a:extLst>
                </p:cNvPr>
                <p:cNvGrpSpPr/>
                <p:nvPr/>
              </p:nvGrpSpPr>
              <p:grpSpPr>
                <a:xfrm>
                  <a:off x="7661656" y="2821944"/>
                  <a:ext cx="964746" cy="964746"/>
                  <a:chOff x="7661656" y="2821944"/>
                  <a:chExt cx="964746" cy="964746"/>
                </a:xfrm>
              </p:grpSpPr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xmlns="" id="{6FC0B6E2-652E-624C-86D8-6B4C7FB6EE68}"/>
                      </a:ext>
                    </a:extLst>
                  </p:cNvPr>
                  <p:cNvSpPr/>
                  <p:nvPr/>
                </p:nvSpPr>
                <p:spPr>
                  <a:xfrm>
                    <a:off x="7661656" y="2821944"/>
                    <a:ext cx="964746" cy="964746"/>
                  </a:xfrm>
                  <a:prstGeom prst="ellipse">
                    <a:avLst/>
                  </a:prstGeom>
                  <a:noFill/>
                  <a:ln>
                    <a:solidFill>
                      <a:srgbClr val="3D70C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xmlns="" id="{1883C04A-1C17-0C4F-BEBE-98B9F382BDB4}"/>
                      </a:ext>
                    </a:extLst>
                  </p:cNvPr>
                  <p:cNvSpPr txBox="1"/>
                  <p:nvPr/>
                </p:nvSpPr>
                <p:spPr>
                  <a:xfrm>
                    <a:off x="7787316" y="2873685"/>
                    <a:ext cx="662225" cy="6570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/>
                      <a:t>s</a:t>
                    </a:r>
                    <a:r>
                      <a:rPr lang="en-US" sz="1500" baseline="-25000" dirty="0"/>
                      <a:t>3</a:t>
                    </a:r>
                    <a:endParaRPr lang="en-US" sz="1500" dirty="0"/>
                  </a:p>
                </p:txBody>
              </p:sp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xmlns="" id="{367B5582-037B-D94E-8FC0-BE476D334DB3}"/>
                    </a:ext>
                  </a:extLst>
                </p:cNvPr>
                <p:cNvGrpSpPr/>
                <p:nvPr/>
              </p:nvGrpSpPr>
              <p:grpSpPr>
                <a:xfrm>
                  <a:off x="4607242" y="4412265"/>
                  <a:ext cx="964746" cy="964746"/>
                  <a:chOff x="4606435" y="4168375"/>
                  <a:chExt cx="964746" cy="964746"/>
                </a:xfrm>
              </p:grpSpPr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xmlns="" id="{F4EAF633-D49B-C044-9544-7311F6C5BCEA}"/>
                      </a:ext>
                    </a:extLst>
                  </p:cNvPr>
                  <p:cNvSpPr/>
                  <p:nvPr/>
                </p:nvSpPr>
                <p:spPr>
                  <a:xfrm>
                    <a:off x="4606435" y="4168375"/>
                    <a:ext cx="964746" cy="964746"/>
                  </a:xfrm>
                  <a:prstGeom prst="ellipse">
                    <a:avLst/>
                  </a:prstGeom>
                  <a:noFill/>
                  <a:ln>
                    <a:solidFill>
                      <a:srgbClr val="00905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xmlns="" id="{FB1B2D0F-D904-1D4F-B021-5983710D79C0}"/>
                      </a:ext>
                    </a:extLst>
                  </p:cNvPr>
                  <p:cNvSpPr txBox="1"/>
                  <p:nvPr/>
                </p:nvSpPr>
                <p:spPr>
                  <a:xfrm>
                    <a:off x="4646561" y="4271677"/>
                    <a:ext cx="821917" cy="6570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/>
                      <a:t>m</a:t>
                    </a:r>
                    <a:r>
                      <a:rPr lang="en-US" sz="1500" baseline="-25000" dirty="0"/>
                      <a:t>1</a:t>
                    </a:r>
                    <a:endParaRPr lang="en-US" sz="1500" dirty="0"/>
                  </a:p>
                </p:txBody>
              </p:sp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xmlns="" id="{47C9424E-B311-D245-91A4-190FD32FDB8E}"/>
                    </a:ext>
                  </a:extLst>
                </p:cNvPr>
                <p:cNvGrpSpPr/>
                <p:nvPr/>
              </p:nvGrpSpPr>
              <p:grpSpPr>
                <a:xfrm>
                  <a:off x="6164453" y="4412265"/>
                  <a:ext cx="964746" cy="964746"/>
                  <a:chOff x="6153567" y="4168375"/>
                  <a:chExt cx="964746" cy="964746"/>
                </a:xfrm>
              </p:grpSpPr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xmlns="" id="{1952FE9C-9DEE-004E-BC8E-355D2DF6AB09}"/>
                      </a:ext>
                    </a:extLst>
                  </p:cNvPr>
                  <p:cNvSpPr/>
                  <p:nvPr/>
                </p:nvSpPr>
                <p:spPr>
                  <a:xfrm>
                    <a:off x="6153567" y="4168375"/>
                    <a:ext cx="964746" cy="964746"/>
                  </a:xfrm>
                  <a:prstGeom prst="ellipse">
                    <a:avLst/>
                  </a:prstGeom>
                  <a:noFill/>
                  <a:ln>
                    <a:solidFill>
                      <a:srgbClr val="00905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xmlns="" id="{AA072F6A-271A-7544-ABAA-D5CD12AE237D}"/>
                      </a:ext>
                    </a:extLst>
                  </p:cNvPr>
                  <p:cNvSpPr txBox="1"/>
                  <p:nvPr/>
                </p:nvSpPr>
                <p:spPr>
                  <a:xfrm>
                    <a:off x="6199156" y="4282143"/>
                    <a:ext cx="821917" cy="6476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/>
                      <a:t>m</a:t>
                    </a:r>
                    <a:r>
                      <a:rPr lang="en-US" sz="1500" baseline="-25000" dirty="0"/>
                      <a:t>2</a:t>
                    </a:r>
                    <a:endParaRPr lang="en-US" sz="1500" dirty="0"/>
                  </a:p>
                </p:txBody>
              </p:sp>
            </p:grp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xmlns="" id="{71D40353-A57F-6648-AEAE-F824FE982D67}"/>
                    </a:ext>
                  </a:extLst>
                </p:cNvPr>
                <p:cNvCxnSpPr/>
                <p:nvPr/>
              </p:nvCxnSpPr>
              <p:spPr>
                <a:xfrm flipH="1">
                  <a:off x="5329655" y="2383971"/>
                  <a:ext cx="241526" cy="40190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Arrow Connector 203">
                  <a:extLst>
                    <a:ext uri="{FF2B5EF4-FFF2-40B4-BE49-F238E27FC236}">
                      <a16:creationId xmlns:a16="http://schemas.microsoft.com/office/drawing/2014/main" xmlns="" id="{27DFF48B-4D6B-C343-BD18-F6FB03DD88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3566" y="2383971"/>
                  <a:ext cx="237744" cy="40190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Arrow Connector 204">
                  <a:extLst>
                    <a:ext uri="{FF2B5EF4-FFF2-40B4-BE49-F238E27FC236}">
                      <a16:creationId xmlns:a16="http://schemas.microsoft.com/office/drawing/2014/main" xmlns="" id="{C8E3F8B1-0B1E-5E41-AAFA-937FC5BF2118}"/>
                    </a:ext>
                  </a:extLst>
                </p:cNvPr>
                <p:cNvCxnSpPr/>
                <p:nvPr/>
              </p:nvCxnSpPr>
              <p:spPr>
                <a:xfrm flipH="1">
                  <a:off x="6858152" y="2383971"/>
                  <a:ext cx="241526" cy="40190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xmlns="" id="{C2FC499E-C6AF-AA44-8B26-711DB2EFA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82063" y="2383971"/>
                  <a:ext cx="237744" cy="40190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Arrow Connector 206">
                  <a:extLst>
                    <a:ext uri="{FF2B5EF4-FFF2-40B4-BE49-F238E27FC236}">
                      <a16:creationId xmlns:a16="http://schemas.microsoft.com/office/drawing/2014/main" xmlns="" id="{89B9D44C-5A04-7946-8AA1-736581F9CB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5266" y="3875314"/>
                  <a:ext cx="0" cy="40784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Arrow Connector 207">
                  <a:extLst>
                    <a:ext uri="{FF2B5EF4-FFF2-40B4-BE49-F238E27FC236}">
                      <a16:creationId xmlns:a16="http://schemas.microsoft.com/office/drawing/2014/main" xmlns="" id="{06ED2DE8-07FA-E44C-940F-0FE6FCA81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2285" y="3875314"/>
                  <a:ext cx="0" cy="40784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Circular Arrow 208">
                  <a:extLst>
                    <a:ext uri="{FF2B5EF4-FFF2-40B4-BE49-F238E27FC236}">
                      <a16:creationId xmlns:a16="http://schemas.microsoft.com/office/drawing/2014/main" xmlns="" id="{03F0B82D-5565-7745-8BB1-DB9A64AC5DD3}"/>
                    </a:ext>
                  </a:extLst>
                </p:cNvPr>
                <p:cNvSpPr/>
                <p:nvPr/>
              </p:nvSpPr>
              <p:spPr>
                <a:xfrm rot="10319871">
                  <a:off x="5124272" y="3009736"/>
                  <a:ext cx="3346273" cy="3128206"/>
                </a:xfrm>
                <a:prstGeom prst="circularArrow">
                  <a:avLst>
                    <a:gd name="adj1" fmla="val 0"/>
                    <a:gd name="adj2" fmla="val 150635"/>
                    <a:gd name="adj3" fmla="val 20055136"/>
                    <a:gd name="adj4" fmla="val 9833275"/>
                    <a:gd name="adj5" fmla="val 92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xmlns="" id="{E3A18BC3-F6B0-4B4E-A95F-C6C3F4CFF4E7}"/>
                    </a:ext>
                  </a:extLst>
                </p:cNvPr>
                <p:cNvSpPr txBox="1"/>
                <p:nvPr/>
              </p:nvSpPr>
              <p:spPr>
                <a:xfrm>
                  <a:off x="5190594" y="3786690"/>
                  <a:ext cx="833348" cy="7629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7BC7"/>
                      </a:solidFill>
                    </a:rPr>
                    <a:t>P</a:t>
                  </a:r>
                  <a:r>
                    <a:rPr lang="en-US" sz="1500" b="1" baseline="-25000" dirty="0">
                      <a:solidFill>
                        <a:srgbClr val="FF7BC7"/>
                      </a:solidFill>
                    </a:rPr>
                    <a:t>1</a:t>
                  </a:r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xmlns="" id="{68810F4E-6A84-A94C-AED9-564CD9FF0E16}"/>
                    </a:ext>
                  </a:extLst>
                </p:cNvPr>
                <p:cNvSpPr txBox="1"/>
                <p:nvPr/>
              </p:nvSpPr>
              <p:spPr>
                <a:xfrm>
                  <a:off x="6721653" y="3766594"/>
                  <a:ext cx="833348" cy="7629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7BC7"/>
                      </a:solidFill>
                    </a:rPr>
                    <a:t>P</a:t>
                  </a:r>
                  <a:r>
                    <a:rPr lang="en-US" sz="1500" b="1" baseline="-25000" dirty="0">
                      <a:solidFill>
                        <a:srgbClr val="FF7BC7"/>
                      </a:solidFill>
                    </a:rPr>
                    <a:t>2</a:t>
                  </a: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xmlns="" id="{86BAB930-DFDD-B143-A322-28FFE7B38261}"/>
                    </a:ext>
                  </a:extLst>
                </p:cNvPr>
                <p:cNvSpPr txBox="1"/>
                <p:nvPr/>
              </p:nvSpPr>
              <p:spPr>
                <a:xfrm>
                  <a:off x="7954365" y="5475631"/>
                  <a:ext cx="833348" cy="7629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7BC7"/>
                      </a:solidFill>
                    </a:rPr>
                    <a:t>P</a:t>
                  </a:r>
                  <a:r>
                    <a:rPr lang="en-US" sz="1500" b="1" baseline="-25000" dirty="0">
                      <a:solidFill>
                        <a:srgbClr val="FF7BC7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xmlns="" id="{6385C0B8-C5D5-0E4B-815F-6204689A50A5}"/>
                  </a:ext>
                </a:extLst>
              </p:cNvPr>
              <p:cNvSpPr/>
              <p:nvPr/>
            </p:nvSpPr>
            <p:spPr>
              <a:xfrm>
                <a:off x="9885803" y="0"/>
                <a:ext cx="2306198" cy="26646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C000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xmlns="" id="{C09FE66F-8A6D-EC4F-9A00-4DF970F43F55}"/>
                </a:ext>
              </a:extLst>
            </p:cNvPr>
            <p:cNvSpPr txBox="1"/>
            <p:nvPr/>
          </p:nvSpPr>
          <p:spPr>
            <a:xfrm>
              <a:off x="10643522" y="2334128"/>
              <a:ext cx="1291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Knowledge Graph</a:t>
              </a:r>
            </a:p>
          </p:txBody>
        </p: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xmlns="" id="{EDE664BD-6B46-4846-BAF6-6F5FF062CF5E}"/>
              </a:ext>
            </a:extLst>
          </p:cNvPr>
          <p:cNvSpPr txBox="1"/>
          <p:nvPr/>
        </p:nvSpPr>
        <p:spPr>
          <a:xfrm>
            <a:off x="4188916" y="1339242"/>
            <a:ext cx="226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TO_A1S1_A1S2</a:t>
            </a:r>
            <a:endParaRPr lang="en-US" sz="1200" baseline="-25000" dirty="0">
              <a:solidFill>
                <a:srgbClr val="FF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xmlns="" id="{415BB2D1-88D6-8947-8DC1-508B0F863DBE}"/>
              </a:ext>
            </a:extLst>
          </p:cNvPr>
          <p:cNvSpPr txBox="1"/>
          <p:nvPr/>
        </p:nvSpPr>
        <p:spPr>
          <a:xfrm>
            <a:off x="7529428" y="1337527"/>
            <a:ext cx="226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2AA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TO_A1S1</a:t>
            </a:r>
            <a:endParaRPr lang="en-US" sz="1200" baseline="-25000" dirty="0">
              <a:solidFill>
                <a:srgbClr val="E2AA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xmlns="" id="{F8A4379C-8102-FE41-97A1-372A317D56CA}"/>
              </a:ext>
            </a:extLst>
          </p:cNvPr>
          <p:cNvSpPr txBox="1"/>
          <p:nvPr/>
        </p:nvSpPr>
        <p:spPr>
          <a:xfrm>
            <a:off x="7987527" y="2323662"/>
            <a:ext cx="226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TO_A1S1_A2S3</a:t>
            </a:r>
            <a:endParaRPr lang="en-US" sz="1200" baseline="-25000" dirty="0">
              <a:solidFill>
                <a:schemeClr val="accent3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xmlns="" id="{07E65A9C-E9A6-6A4D-A33C-BA95A454DEDD}"/>
              </a:ext>
            </a:extLst>
          </p:cNvPr>
          <p:cNvSpPr txBox="1"/>
          <p:nvPr/>
        </p:nvSpPr>
        <p:spPr>
          <a:xfrm>
            <a:off x="7996706" y="5319037"/>
            <a:ext cx="226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B24C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TO_A1S1</a:t>
            </a:r>
            <a:endParaRPr lang="en-US" sz="1200" baseline="-25000" dirty="0">
              <a:solidFill>
                <a:srgbClr val="B24CFF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xmlns="" id="{E8BE9E2A-EC16-6446-8272-55C6552A8E04}"/>
              </a:ext>
            </a:extLst>
          </p:cNvPr>
          <p:cNvSpPr txBox="1"/>
          <p:nvPr/>
        </p:nvSpPr>
        <p:spPr>
          <a:xfrm>
            <a:off x="1810196" y="3357567"/>
            <a:ext cx="226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92D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TO_A1S1_A1S2</a:t>
            </a:r>
            <a:endParaRPr lang="en-US" sz="1200" baseline="-25000" dirty="0">
              <a:solidFill>
                <a:srgbClr val="92D05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xmlns="" id="{DC7FCB51-2E35-D747-B809-A876C0871181}"/>
              </a:ext>
            </a:extLst>
          </p:cNvPr>
          <p:cNvSpPr txBox="1"/>
          <p:nvPr/>
        </p:nvSpPr>
        <p:spPr>
          <a:xfrm>
            <a:off x="1734572" y="6189949"/>
            <a:ext cx="226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9452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TO_A1S1_A1S2</a:t>
            </a:r>
            <a:endParaRPr lang="en-US" sz="1200" baseline="-25000" dirty="0">
              <a:solidFill>
                <a:srgbClr val="9452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xmlns="" id="{8680E937-F699-EA40-A79D-FBDBFAF5579A}"/>
              </a:ext>
            </a:extLst>
          </p:cNvPr>
          <p:cNvSpPr txBox="1"/>
          <p:nvPr/>
        </p:nvSpPr>
        <p:spPr>
          <a:xfrm>
            <a:off x="1816982" y="1537344"/>
            <a:ext cx="226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TO_A1S1_A1S2</a:t>
            </a:r>
            <a:endParaRPr lang="en-US" sz="1200" baseline="-25000" dirty="0">
              <a:solidFill>
                <a:srgbClr val="00B0F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6D34ECC5-BCCB-0143-A883-3B00688C319A}"/>
              </a:ext>
            </a:extLst>
          </p:cNvPr>
          <p:cNvSpPr txBox="1"/>
          <p:nvPr/>
        </p:nvSpPr>
        <p:spPr>
          <a:xfrm>
            <a:off x="8797037" y="403070"/>
            <a:ext cx="8563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xmlns="" id="{2C4225BA-C68C-014D-8B29-76DCF48CFE0F}"/>
              </a:ext>
            </a:extLst>
          </p:cNvPr>
          <p:cNvCxnSpPr>
            <a:cxnSpLocks/>
          </p:cNvCxnSpPr>
          <p:nvPr/>
        </p:nvCxnSpPr>
        <p:spPr>
          <a:xfrm flipH="1">
            <a:off x="8777208" y="734606"/>
            <a:ext cx="241517" cy="53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xmlns="" id="{9B3281AB-3232-0945-8352-564956C47564}"/>
              </a:ext>
            </a:extLst>
          </p:cNvPr>
          <p:cNvCxnSpPr>
            <a:cxnSpLocks/>
          </p:cNvCxnSpPr>
          <p:nvPr/>
        </p:nvCxnSpPr>
        <p:spPr>
          <a:xfrm flipH="1">
            <a:off x="9283851" y="725975"/>
            <a:ext cx="83988" cy="1607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(Portion of) MDP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3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532D5-7BC3-F040-A9F9-A8C5533463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PRISM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8F94B8-7F17-CD45-B79A-9D961FACF6E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4694238" cy="4351338"/>
          </a:xfrm>
        </p:spPr>
        <p:txBody>
          <a:bodyPr/>
          <a:lstStyle/>
          <a:p>
            <a:r>
              <a:rPr lang="en-US" dirty="0"/>
              <a:t>PRISM: probabilistic model checker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7AC998CF-03CF-3E42-91F1-EC4731E8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86" b="1843"/>
          <a:stretch/>
        </p:blipFill>
        <p:spPr>
          <a:xfrm>
            <a:off x="5261611" y="1079468"/>
            <a:ext cx="6899707" cy="54132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E90B96D9-B135-0740-A3E9-C99AA80FFB6A}"/>
              </a:ext>
            </a:extLst>
          </p:cNvPr>
          <p:cNvCxnSpPr/>
          <p:nvPr/>
        </p:nvCxnSpPr>
        <p:spPr>
          <a:xfrm flipH="1">
            <a:off x="6096000" y="2297430"/>
            <a:ext cx="956310" cy="445770"/>
          </a:xfrm>
          <a:prstGeom prst="straightConnector1">
            <a:avLst/>
          </a:prstGeom>
          <a:ln>
            <a:solidFill>
              <a:srgbClr val="0090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1254421-EE7F-E240-9F7B-399B3A10A53F}"/>
              </a:ext>
            </a:extLst>
          </p:cNvPr>
          <p:cNvSpPr txBox="1"/>
          <p:nvPr/>
        </p:nvSpPr>
        <p:spPr>
          <a:xfrm>
            <a:off x="7052310" y="2035699"/>
            <a:ext cx="8563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051"/>
                </a:solidFill>
              </a:rPr>
              <a:t>actions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0D49B84-69E9-EB41-8223-3278C6E5A602}"/>
              </a:ext>
            </a:extLst>
          </p:cNvPr>
          <p:cNvCxnSpPr>
            <a:cxnSpLocks/>
          </p:cNvCxnSpPr>
          <p:nvPr/>
        </p:nvCxnSpPr>
        <p:spPr>
          <a:xfrm flipH="1">
            <a:off x="5840730" y="2449830"/>
            <a:ext cx="1363980" cy="2739390"/>
          </a:xfrm>
          <a:prstGeom prst="straightConnector1">
            <a:avLst/>
          </a:prstGeom>
          <a:ln>
            <a:solidFill>
              <a:srgbClr val="0090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ED8F50F-18F7-1F43-8B53-91BFFE1AD17B}"/>
              </a:ext>
            </a:extLst>
          </p:cNvPr>
          <p:cNvSpPr/>
          <p:nvPr/>
        </p:nvSpPr>
        <p:spPr>
          <a:xfrm>
            <a:off x="5502045" y="2787999"/>
            <a:ext cx="732500" cy="166255"/>
          </a:xfrm>
          <a:prstGeom prst="rect">
            <a:avLst/>
          </a:prstGeom>
          <a:noFill/>
          <a:ln w="28575"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AED914A-B987-C34E-AAF1-15726F1EF234}"/>
              </a:ext>
            </a:extLst>
          </p:cNvPr>
          <p:cNvSpPr/>
          <p:nvPr/>
        </p:nvSpPr>
        <p:spPr>
          <a:xfrm>
            <a:off x="5496013" y="5211256"/>
            <a:ext cx="503006" cy="166255"/>
          </a:xfrm>
          <a:prstGeom prst="rect">
            <a:avLst/>
          </a:prstGeom>
          <a:noFill/>
          <a:ln w="28575"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56BA3B3-8BBF-8341-935A-FD5FC96AA912}"/>
              </a:ext>
            </a:extLst>
          </p:cNvPr>
          <p:cNvSpPr/>
          <p:nvPr/>
        </p:nvSpPr>
        <p:spPr>
          <a:xfrm>
            <a:off x="5496013" y="4644614"/>
            <a:ext cx="6378830" cy="544605"/>
          </a:xfrm>
          <a:prstGeom prst="rect">
            <a:avLst/>
          </a:prstGeom>
          <a:noFill/>
          <a:ln w="28575">
            <a:solidFill>
              <a:srgbClr val="B24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7DBAB8C-EA18-1B4E-9678-18396771EE35}"/>
              </a:ext>
            </a:extLst>
          </p:cNvPr>
          <p:cNvSpPr txBox="1"/>
          <p:nvPr/>
        </p:nvSpPr>
        <p:spPr>
          <a:xfrm>
            <a:off x="9180030" y="2090237"/>
            <a:ext cx="26640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24CFF"/>
                </a:solidFill>
              </a:rPr>
              <a:t>probabilities of next states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628954A1-6B91-D041-9A8A-EEE31AF89E5D}"/>
              </a:ext>
            </a:extLst>
          </p:cNvPr>
          <p:cNvCxnSpPr>
            <a:cxnSpLocks/>
          </p:cNvCxnSpPr>
          <p:nvPr/>
        </p:nvCxnSpPr>
        <p:spPr>
          <a:xfrm>
            <a:off x="11259875" y="2449830"/>
            <a:ext cx="0" cy="2122170"/>
          </a:xfrm>
          <a:prstGeom prst="straightConnector1">
            <a:avLst/>
          </a:prstGeom>
          <a:ln>
            <a:solidFill>
              <a:srgbClr val="B24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47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ABFC94-DB27-D94A-ADDD-A7D5E9D1FE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Mission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18DAFD-0233-5D47-B06F-A70FC9CA6D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887913"/>
          </a:xfrm>
        </p:spPr>
        <p:txBody>
          <a:bodyPr>
            <a:normAutofit/>
          </a:bodyPr>
          <a:lstStyle/>
          <a:p>
            <a:r>
              <a:rPr lang="en-US" dirty="0"/>
              <a:t>Probabilistic Computation Tree Logic (PCTL)</a:t>
            </a:r>
          </a:p>
          <a:p>
            <a:r>
              <a:rPr lang="en-US" dirty="0"/>
              <a:t>Current specification is a “bounded always”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Next step: generate more complex MDPs and specifications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1592F21-920D-CA44-A449-A63AC08A1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22" y="3004363"/>
            <a:ext cx="3822700" cy="23622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32DCF3-7CD5-7542-AF37-4CC6C3D25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77"/>
          <a:stretch/>
        </p:blipFill>
        <p:spPr>
          <a:xfrm>
            <a:off x="1689469" y="3004363"/>
            <a:ext cx="3733800" cy="23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Local planning and state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59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7E5F16F-D32F-4426-8EAA-96E543D871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/>
              <a:t>Survey </a:t>
            </a:r>
            <a:r>
              <a:rPr lang="en-US" altLang="zh-CN" dirty="0" smtClean="0"/>
              <a:t>of state </a:t>
            </a:r>
            <a:r>
              <a:rPr lang="en-US" altLang="zh-CN" dirty="0"/>
              <a:t>estimation </a:t>
            </a:r>
            <a:r>
              <a:rPr lang="en-US" altLang="zh-CN" dirty="0" smtClean="0"/>
              <a:t>methods: </a:t>
            </a:r>
            <a:r>
              <a:rPr lang="en-US" altLang="zh-CN" dirty="0"/>
              <a:t>Bayes filter, particle filter, Kalman Filter</a:t>
            </a:r>
          </a:p>
          <a:p>
            <a:pPr algn="just"/>
            <a:r>
              <a:rPr lang="en-US" altLang="zh-CN" dirty="0"/>
              <a:t>Survey </a:t>
            </a:r>
            <a:r>
              <a:rPr lang="en-US" altLang="zh-CN" dirty="0" smtClean="0"/>
              <a:t>of data </a:t>
            </a:r>
            <a:r>
              <a:rPr lang="en-US" altLang="zh-CN" dirty="0"/>
              <a:t>fusion </a:t>
            </a:r>
            <a:r>
              <a:rPr lang="en-US" altLang="zh-CN" dirty="0" smtClean="0"/>
              <a:t>methods: </a:t>
            </a:r>
            <a:r>
              <a:rPr lang="en-US" altLang="zh-CN" dirty="0"/>
              <a:t>Covariance Intersection KF, Multi-Bayes estimation, fuzzy logic, </a:t>
            </a:r>
            <a:r>
              <a:rPr lang="en-US" altLang="zh-CN" dirty="0" smtClean="0"/>
              <a:t>DNN.</a:t>
            </a:r>
            <a:endParaRPr lang="en-US" altLang="zh-CN" dirty="0"/>
          </a:p>
          <a:p>
            <a:pPr algn="just"/>
            <a:r>
              <a:rPr lang="en-US" altLang="zh-CN" dirty="0" smtClean="0"/>
              <a:t>Goal: Based </a:t>
            </a:r>
            <a:r>
              <a:rPr lang="en-US" altLang="zh-CN" dirty="0"/>
              <a:t>on Knowledge Graph and capability reasoning, </a:t>
            </a:r>
            <a:r>
              <a:rPr lang="en-US" altLang="zh-CN" dirty="0" smtClean="0"/>
              <a:t>decide </a:t>
            </a:r>
            <a:r>
              <a:rPr lang="en-US" altLang="zh-CN" dirty="0"/>
              <a:t>what is needed for state estimation and how to </a:t>
            </a:r>
            <a:r>
              <a:rPr lang="en-US" altLang="zh-CN" dirty="0" smtClean="0"/>
              <a:t>correlate </a:t>
            </a:r>
            <a:r>
              <a:rPr lang="en-US" altLang="zh-CN" dirty="0"/>
              <a:t>those variables to autonomously generate </a:t>
            </a:r>
            <a:r>
              <a:rPr lang="en-US" altLang="zh-CN" dirty="0" smtClean="0"/>
              <a:t>the </a:t>
            </a:r>
            <a:r>
              <a:rPr lang="en-US" altLang="zh-CN" dirty="0" smtClean="0"/>
              <a:t>decentralized data fusion algorithm. </a:t>
            </a:r>
            <a:endParaRPr lang="en-US" altLang="zh-CN" dirty="0"/>
          </a:p>
          <a:p>
            <a:pPr algn="just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0F40E57-8A1C-4DCF-809E-E3F29809D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Work </a:t>
            </a:r>
            <a:r>
              <a:rPr lang="en-US" altLang="zh-CN" dirty="0"/>
              <a:t>done so far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137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521B70C2-2E08-4F5F-969D-861E5498CC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5" y="1474290"/>
            <a:ext cx="4717189" cy="4138019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dirty="0"/>
              <a:t>Goal: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To </a:t>
            </a:r>
            <a:r>
              <a:rPr lang="en-US" altLang="zh-CN" dirty="0" smtClean="0"/>
              <a:t>autonomously create a </a:t>
            </a:r>
            <a:r>
              <a:rPr lang="en-US" altLang="zh-CN" dirty="0" err="1" smtClean="0"/>
              <a:t>Kalman</a:t>
            </a:r>
            <a:r>
              <a:rPr lang="en-US" altLang="zh-CN" dirty="0" smtClean="0"/>
              <a:t> </a:t>
            </a:r>
            <a:r>
              <a:rPr lang="en-US" altLang="zh-CN" dirty="0"/>
              <a:t>Filter framework which could </a:t>
            </a:r>
            <a:r>
              <a:rPr lang="en-US" altLang="zh-CN" dirty="0" smtClean="0"/>
              <a:t>estimate </a:t>
            </a:r>
            <a:r>
              <a:rPr lang="en-US" altLang="zh-CN" dirty="0"/>
              <a:t>the </a:t>
            </a:r>
            <a:r>
              <a:rPr lang="en-US" altLang="zh-CN" dirty="0" smtClean="0"/>
              <a:t>desired state from sensors, deriving context from KG</a:t>
            </a:r>
            <a:r>
              <a:rPr lang="en-US" altLang="zh-CN" dirty="0"/>
              <a:t>, </a:t>
            </a:r>
            <a:r>
              <a:rPr lang="en-US" altLang="zh-CN" dirty="0" smtClean="0"/>
              <a:t>MLN.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AAA8476-6F68-4C95-A38B-9B366F1E02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Workflow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16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F5C0E713-51FC-4F8D-BB4E-95CA138674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46894"/>
            <a:ext cx="5384800" cy="39928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Capability reasoning would determine whether a sensor has the ability of joining this mission and give out its measurement along with noise.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 smtClean="0"/>
              <a:t>KG </a:t>
            </a:r>
            <a:r>
              <a:rPr lang="en-US" altLang="zh-CN" dirty="0"/>
              <a:t>reasoning can determine if the output from KF framework is really helpful to our mission.</a:t>
            </a:r>
          </a:p>
          <a:p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616A74-0960-49F4-82C0-DEEFA9470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149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A4A022B-8AA2-44BD-A006-18D930DC41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Advantages:</a:t>
            </a:r>
          </a:p>
          <a:p>
            <a:r>
              <a:rPr lang="en-US" altLang="zh-CN" dirty="0" smtClean="0"/>
              <a:t>Near-optimal estimation accuracy</a:t>
            </a:r>
          </a:p>
          <a:p>
            <a:r>
              <a:rPr lang="en-US" altLang="zh-CN" dirty="0" smtClean="0"/>
              <a:t>Computation and storage efficiency</a:t>
            </a:r>
          </a:p>
          <a:p>
            <a:r>
              <a:rPr lang="en-US" altLang="zh-CN" dirty="0" smtClean="0"/>
              <a:t>Online / recursive math for scalability</a:t>
            </a:r>
          </a:p>
          <a:p>
            <a:r>
              <a:rPr lang="en-US" altLang="zh-CN" dirty="0" smtClean="0"/>
              <a:t>Intrinsic measures of cost </a:t>
            </a:r>
            <a:r>
              <a:rPr lang="en-US" altLang="zh-CN" smtClean="0"/>
              <a:t>/ performance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Next step: </a:t>
            </a:r>
          </a:p>
          <a:p>
            <a:r>
              <a:rPr lang="en-US" altLang="zh-CN" dirty="0"/>
              <a:t>S</a:t>
            </a:r>
            <a:r>
              <a:rPr lang="en-US" altLang="zh-CN" dirty="0" smtClean="0"/>
              <a:t>pecify what variables will be needed to feed into KF framework from capability reasoning.</a:t>
            </a:r>
          </a:p>
          <a:p>
            <a:r>
              <a:rPr lang="en-US" altLang="zh-CN" dirty="0"/>
              <a:t>D</a:t>
            </a:r>
            <a:r>
              <a:rPr lang="en-US" altLang="zh-CN" dirty="0" smtClean="0"/>
              <a:t>etermine </a:t>
            </a:r>
            <a:r>
              <a:rPr lang="en-US" altLang="zh-CN" dirty="0"/>
              <a:t>data fusion process in KF framework.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117031-F419-41B9-8E35-3E37764A9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KF Framework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0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BD5087-FC32-8748-AC28-3FAF3EB64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Knowledge Graph Reasoning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88A741E-1CFC-5B4F-A9B8-AB05EA28A50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2012950"/>
                <a:ext cx="542766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Goal: </a:t>
                </a:r>
              </a:p>
              <a:p>
                <a:pPr marL="0" indent="0">
                  <a:buNone/>
                </a:pPr>
                <a:r>
                  <a:rPr lang="en-US" dirty="0" smtClean="0"/>
                  <a:t>Knowledge Graph Reasoning with </a:t>
                </a:r>
                <a:r>
                  <a:rPr lang="en-US" dirty="0"/>
                  <a:t>l</a:t>
                </a:r>
                <a:r>
                  <a:rPr lang="en-US" dirty="0" smtClean="0"/>
                  <a:t>ogical rule-based Constraints </a:t>
                </a:r>
              </a:p>
              <a:p>
                <a:r>
                  <a:rPr lang="en-US" dirty="0" smtClean="0"/>
                  <a:t>Questions: Louvre </a:t>
                </a:r>
                <a:r>
                  <a:rPr lang="en-US" u="sng" dirty="0" smtClean="0"/>
                  <a:t>is located in </a:t>
                </a:r>
                <a:r>
                  <a:rPr lang="en-US" dirty="0" smtClean="0"/>
                  <a:t>France?</a:t>
                </a:r>
              </a:p>
              <a:p>
                <a:r>
                  <a:rPr lang="en-US" dirty="0" smtClean="0"/>
                  <a:t>Reasoning:</a:t>
                </a:r>
              </a:p>
              <a:p>
                <a:pPr lvl="1"/>
                <a:r>
                  <a:rPr lang="en-US" dirty="0" smtClean="0"/>
                  <a:t>Logical rule: </a:t>
                </a:r>
              </a:p>
              <a:p>
                <a:pPr lvl="2"/>
                <a:r>
                  <a:rPr lang="en-US" dirty="0" smtClean="0"/>
                  <a:t>A </a:t>
                </a:r>
                <a:r>
                  <a:rPr lang="en-US" u="sng" dirty="0"/>
                  <a:t>is located </a:t>
                </a:r>
                <a:r>
                  <a:rPr lang="en-US" u="sng" dirty="0" smtClean="0"/>
                  <a:t>in </a:t>
                </a:r>
                <a:r>
                  <a:rPr lang="en-US" dirty="0" smtClean="0"/>
                  <a:t>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 </a:t>
                </a:r>
                <a:r>
                  <a:rPr lang="en-US" u="sng" dirty="0"/>
                  <a:t>is located in </a:t>
                </a:r>
                <a:r>
                  <a:rPr lang="en-US" dirty="0" smtClean="0"/>
                  <a:t>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 </a:t>
                </a:r>
                <a:r>
                  <a:rPr lang="en-US" u="sng" dirty="0"/>
                  <a:t>is located in </a:t>
                </a:r>
                <a:r>
                  <a:rPr lang="en-US" dirty="0" smtClean="0"/>
                  <a:t>C </a:t>
                </a:r>
              </a:p>
              <a:p>
                <a:pPr lvl="1"/>
                <a:r>
                  <a:rPr lang="en-US" dirty="0" smtClean="0"/>
                  <a:t>Facts in Knowledge Graph:</a:t>
                </a:r>
              </a:p>
              <a:p>
                <a:pPr lvl="2"/>
                <a:r>
                  <a:rPr lang="en-US" dirty="0"/>
                  <a:t>Louvre </a:t>
                </a:r>
                <a:r>
                  <a:rPr lang="en-US" u="sng" dirty="0"/>
                  <a:t>is located in </a:t>
                </a:r>
                <a:r>
                  <a:rPr lang="en-US" dirty="0" smtClean="0"/>
                  <a:t>Paris, Paris </a:t>
                </a:r>
                <a:r>
                  <a:rPr lang="en-US" u="sng" dirty="0"/>
                  <a:t>is located in </a:t>
                </a:r>
                <a:r>
                  <a:rPr lang="en-US" dirty="0" smtClean="0"/>
                  <a:t>France</a:t>
                </a:r>
              </a:p>
              <a:p>
                <a:r>
                  <a:rPr lang="en-US" dirty="0" smtClean="0"/>
                  <a:t>Answer:</a:t>
                </a:r>
              </a:p>
              <a:p>
                <a:pPr lvl="1"/>
                <a:r>
                  <a:rPr lang="en-US" dirty="0" smtClean="0"/>
                  <a:t>True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88A741E-1CFC-5B4F-A9B8-AB05EA28A5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2012950"/>
                <a:ext cx="5427663" cy="4351338"/>
              </a:xfrm>
              <a:blipFill rotWithShape="0">
                <a:blip r:embed="rId2"/>
                <a:stretch>
                  <a:fillRect l="-1124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69C1C521-9062-4EC6-8EBE-F625E1D1A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23" y="2012258"/>
            <a:ext cx="6117001" cy="38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3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Existing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11176000" cy="5029200"/>
          </a:xfrm>
        </p:spPr>
        <p:txBody>
          <a:bodyPr/>
          <a:lstStyle/>
          <a:p>
            <a:r>
              <a:rPr lang="en-US" dirty="0" smtClean="0"/>
              <a:t>Knowledge graph embedding</a:t>
            </a:r>
            <a:endParaRPr lang="en-US" dirty="0"/>
          </a:p>
        </p:txBody>
      </p:sp>
      <p:sp>
        <p:nvSpPr>
          <p:cNvPr id="4" name="Google Shape;61;p14"/>
          <p:cNvSpPr txBox="1">
            <a:spLocks/>
          </p:cNvSpPr>
          <p:nvPr/>
        </p:nvSpPr>
        <p:spPr>
          <a:xfrm>
            <a:off x="838200" y="2493444"/>
            <a:ext cx="11029811" cy="232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Basic Idea: Learn low dimension vectors for each entities and relations to capture the similarity of entities.</a:t>
            </a:r>
          </a:p>
          <a:p>
            <a:pPr lvl="1"/>
            <a:r>
              <a:rPr lang="en-US" dirty="0" smtClean="0"/>
              <a:t>Representative method: </a:t>
            </a:r>
            <a:r>
              <a:rPr lang="en-US" dirty="0" err="1" smtClean="0"/>
              <a:t>TransE</a:t>
            </a:r>
            <a:endParaRPr lang="en-US" dirty="0" smtClean="0"/>
          </a:p>
          <a:p>
            <a:pPr marL="609596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FE0782-F0E8-460A-9EDE-C8261B39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49" y="4001294"/>
            <a:ext cx="69532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Existing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11176000" cy="5029200"/>
          </a:xfrm>
        </p:spPr>
        <p:txBody>
          <a:bodyPr/>
          <a:lstStyle/>
          <a:p>
            <a:r>
              <a:rPr lang="en-US" dirty="0" smtClean="0"/>
              <a:t>Markov Logic Network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384B05-378E-456F-8730-733F2657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45" y="1276190"/>
            <a:ext cx="6848475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1541442-35C2-4425-A187-BFFFFE40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3262313"/>
            <a:ext cx="7353300" cy="2914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6638" y="252364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2396" indent="0">
              <a:buNone/>
            </a:pPr>
            <a:r>
              <a:rPr lang="en-US" b="1" dirty="0"/>
              <a:t>Given</a:t>
            </a:r>
            <a:r>
              <a:rPr lang="en-US" dirty="0"/>
              <a:t> </a:t>
            </a:r>
          </a:p>
          <a:p>
            <a:r>
              <a:rPr lang="en-US" dirty="0"/>
              <a:t>A collection of facts </a:t>
            </a:r>
          </a:p>
          <a:p>
            <a:pPr lvl="1"/>
            <a:r>
              <a:rPr lang="en-US" altLang="en-US" dirty="0"/>
              <a:t>E.g., Friends (Anna, Bob), Smokes(Anna)</a:t>
            </a:r>
          </a:p>
          <a:p>
            <a:pPr marL="152396" indent="0">
              <a:buNone/>
            </a:pPr>
            <a:endParaRPr lang="en-US" altLang="en-US" dirty="0"/>
          </a:p>
          <a:p>
            <a:r>
              <a:rPr lang="en-US" altLang="en-US" dirty="0"/>
              <a:t>A set of first order logic rules with </a:t>
            </a:r>
            <a:r>
              <a:rPr lang="en-US" altLang="en-US" dirty="0" smtClean="0"/>
              <a:t>weight</a:t>
            </a:r>
          </a:p>
          <a:p>
            <a:r>
              <a:rPr lang="en-US" altLang="en-US" dirty="0" smtClean="0"/>
              <a:t>        E.g.,                                                       0.9</a:t>
            </a:r>
          </a:p>
          <a:p>
            <a:pPr marL="152396" indent="0">
              <a:buNone/>
            </a:pPr>
            <a:endParaRPr lang="en-US" altLang="en-US" b="1" dirty="0" smtClean="0"/>
          </a:p>
          <a:p>
            <a:pPr marL="152396" indent="0">
              <a:buNone/>
            </a:pPr>
            <a:r>
              <a:rPr lang="en-US" altLang="en-US" b="1" dirty="0" smtClean="0"/>
              <a:t>Infer </a:t>
            </a:r>
            <a:endParaRPr lang="en-US" altLang="en-US" b="1" dirty="0"/>
          </a:p>
          <a:p>
            <a:r>
              <a:rPr lang="en-US" altLang="en-US" dirty="0"/>
              <a:t>Whether an unobserved fact holds </a:t>
            </a:r>
            <a:r>
              <a:rPr lang="en-US" altLang="en-US" dirty="0" smtClean="0"/>
              <a:t>true</a:t>
            </a:r>
          </a:p>
          <a:p>
            <a:r>
              <a:rPr lang="en-US" altLang="en-US" dirty="0"/>
              <a:t> </a:t>
            </a:r>
            <a:r>
              <a:rPr lang="en-US" altLang="en-US" dirty="0" smtClean="0"/>
              <a:t>       E.g., Cancer(Bob)?</a:t>
            </a:r>
            <a:endParaRPr lang="en-US" altLang="en-US" dirty="0"/>
          </a:p>
          <a:p>
            <a:endParaRPr lang="en-US" dirty="0"/>
          </a:p>
          <a:p>
            <a:endParaRPr lang="en-US" altLang="en-US" dirty="0" smtClean="0"/>
          </a:p>
          <a:p>
            <a:endParaRPr lang="en-US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FBBC7B-5615-42CF-A501-535BA61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41" b="19356"/>
          <a:stretch/>
        </p:blipFill>
        <p:spPr>
          <a:xfrm>
            <a:off x="1971969" y="3938954"/>
            <a:ext cx="2691911" cy="2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Combining two worlds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11176000" cy="5029200"/>
          </a:xfrm>
        </p:spPr>
        <p:txBody>
          <a:bodyPr>
            <a:normAutofit/>
          </a:bodyPr>
          <a:lstStyle/>
          <a:p>
            <a:r>
              <a:rPr lang="en-US" dirty="0"/>
              <a:t>Designing logic rule-based regularization to embedding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</a:t>
            </a:r>
            <a:r>
              <a:rPr lang="en-US" dirty="0" smtClean="0"/>
              <a:t>KALE, </a:t>
            </a:r>
            <a:r>
              <a:rPr lang="en-US" dirty="0"/>
              <a:t>Jointly Embedding Knowledge Graphs and Logical </a:t>
            </a:r>
            <a:r>
              <a:rPr lang="en-US" dirty="0" smtClean="0"/>
              <a:t>Rules (EMNLP’16)</a:t>
            </a:r>
          </a:p>
          <a:p>
            <a:endParaRPr lang="en-US" dirty="0"/>
          </a:p>
          <a:p>
            <a:r>
              <a:rPr lang="en-US" dirty="0"/>
              <a:t>Designing embedding-based </a:t>
            </a:r>
            <a:r>
              <a:rPr lang="en-US" dirty="0" err="1"/>
              <a:t>variational</a:t>
            </a:r>
            <a:r>
              <a:rPr lang="en-US" dirty="0"/>
              <a:t> distribution for </a:t>
            </a:r>
            <a:r>
              <a:rPr lang="en-US" dirty="0" err="1"/>
              <a:t>variational</a:t>
            </a:r>
            <a:r>
              <a:rPr lang="en-US" dirty="0"/>
              <a:t> inference of </a:t>
            </a:r>
            <a:r>
              <a:rPr lang="en-US" dirty="0" smtClean="0"/>
              <a:t>MLN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Probabilistic Logic Neural Networks for Reasoning </a:t>
            </a:r>
            <a:r>
              <a:rPr lang="en-US" dirty="0" smtClean="0"/>
              <a:t>(NeurIPS’19)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Our ongoing work</a:t>
            </a:r>
            <a:r>
              <a:rPr lang="en-US" dirty="0"/>
              <a:t>: A Unified Framework for Combining Embedding and Horn Rules for Knowledge Graph </a:t>
            </a:r>
            <a:r>
              <a:rPr lang="en-US" dirty="0" smtClean="0"/>
              <a:t>Inference</a:t>
            </a:r>
          </a:p>
          <a:p>
            <a:pPr lvl="1"/>
            <a:r>
              <a:rPr lang="en-US" dirty="0" smtClean="0"/>
              <a:t>Achieve better efficiency and effectiveness than the existing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0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Knowledge Graph Implementations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4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58800" y="1143000"/>
            <a:ext cx="5165725" cy="5334000"/>
          </a:xfrm>
        </p:spPr>
        <p:txBody>
          <a:bodyPr/>
          <a:lstStyle/>
          <a:p>
            <a:r>
              <a:rPr lang="en-US" dirty="0"/>
              <a:t>Worked on defining an Earth Observation example scenario</a:t>
            </a:r>
          </a:p>
          <a:p>
            <a:r>
              <a:rPr lang="en-US" dirty="0"/>
              <a:t>Mission is to provide measurements of a certain observable, e.g., launch detection with certain properties (e.g., accuracy, spatial resolution)</a:t>
            </a:r>
          </a:p>
          <a:p>
            <a:r>
              <a:rPr lang="en-US" dirty="0"/>
              <a:t>Various platforms (air, space, ground) have different kinds of sensors with complementary capabilities (e.g., microwave, infrared)</a:t>
            </a:r>
          </a:p>
          <a:p>
            <a:r>
              <a:rPr lang="en-US" dirty="0"/>
              <a:t>Platforms autonomously decide whether to join a mission or not based on </a:t>
            </a:r>
          </a:p>
          <a:p>
            <a:pPr lvl="1"/>
            <a:r>
              <a:rPr lang="en-US" dirty="0"/>
              <a:t>Knowledge Graph (global knowledge of physics, which sensors can measure what + local knowledge about this agent’s capabilities)</a:t>
            </a:r>
          </a:p>
          <a:p>
            <a:pPr lvl="1"/>
            <a:r>
              <a:rPr lang="en-US" dirty="0"/>
              <a:t>Mission specification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 </a:t>
            </a:r>
            <a:r>
              <a:rPr lang="en-US" dirty="0"/>
              <a:t>done so far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3805810-9AE0-4E85-8D99-837D46E6553E}"/>
              </a:ext>
            </a:extLst>
          </p:cNvPr>
          <p:cNvSpPr/>
          <p:nvPr/>
        </p:nvSpPr>
        <p:spPr>
          <a:xfrm>
            <a:off x="5784957" y="1724710"/>
            <a:ext cx="550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on simulation framework for demo using </a:t>
            </a:r>
            <a:r>
              <a:rPr lang="en-US" dirty="0" err="1"/>
              <a:t>Orekit</a:t>
            </a:r>
            <a:r>
              <a:rPr lang="en-US" dirty="0"/>
              <a:t> + Cesium</a:t>
            </a:r>
          </a:p>
        </p:txBody>
      </p:sp>
      <p:pic>
        <p:nvPicPr>
          <p:cNvPr id="13" name="2020-02-05 23-34-00">
            <a:hlinkClick r:id="" action="ppaction://media"/>
            <a:extLst>
              <a:ext uri="{FF2B5EF4-FFF2-40B4-BE49-F238E27FC236}">
                <a16:creationId xmlns:a16="http://schemas.microsoft.com/office/drawing/2014/main" xmlns="" id="{B6C30CA8-E1B5-4EE4-A536-9AEE681783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763" y="2695575"/>
            <a:ext cx="592270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396D6E6-F518-4DC0-A0D0-727C60D23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Researched potential ontologies to use in the KG (</a:t>
            </a:r>
            <a:r>
              <a:rPr lang="en-US" b="1" dirty="0"/>
              <a:t>Semantic Sensor Network Ontology</a:t>
            </a:r>
            <a:r>
              <a:rPr lang="en-US" dirty="0"/>
              <a:t>) </a:t>
            </a:r>
          </a:p>
          <a:p>
            <a:r>
              <a:rPr lang="en-US" dirty="0"/>
              <a:t>Researched KG development tools (chose </a:t>
            </a:r>
            <a:r>
              <a:rPr lang="en-US" b="1" dirty="0"/>
              <a:t>Neo-4j</a:t>
            </a:r>
            <a:r>
              <a:rPr lang="en-US" dirty="0"/>
              <a:t> over </a:t>
            </a:r>
            <a:r>
              <a:rPr lang="en-US" dirty="0" err="1"/>
              <a:t>grakn</a:t>
            </a:r>
            <a:r>
              <a:rPr lang="en-US" dirty="0"/>
              <a:t>) and developed example knowledge graph</a:t>
            </a:r>
          </a:p>
          <a:p>
            <a:r>
              <a:rPr lang="en-US" dirty="0"/>
              <a:t>Researched potential corpuses of data to mine to complete the KG (</a:t>
            </a:r>
            <a:r>
              <a:rPr lang="en-US" dirty="0" err="1"/>
              <a:t>adafruit</a:t>
            </a:r>
            <a:r>
              <a:rPr lang="en-US" dirty="0"/>
              <a:t>, </a:t>
            </a:r>
            <a:r>
              <a:rPr lang="en-US" b="1" dirty="0"/>
              <a:t>CEOS database</a:t>
            </a:r>
            <a:r>
              <a:rPr lang="en-US" dirty="0"/>
              <a:t>) and approaches for link prediction (</a:t>
            </a:r>
            <a:r>
              <a:rPr lang="en-US" b="1" dirty="0"/>
              <a:t>embeddings</a:t>
            </a:r>
            <a:r>
              <a:rPr lang="en-US" dirty="0"/>
              <a:t>)</a:t>
            </a:r>
          </a:p>
          <a:p>
            <a:r>
              <a:rPr lang="en-US" dirty="0"/>
              <a:t>Researched </a:t>
            </a:r>
            <a:r>
              <a:rPr lang="en-US" b="1" dirty="0"/>
              <a:t>Markov Logic Networks </a:t>
            </a:r>
            <a:r>
              <a:rPr lang="en-US" dirty="0"/>
              <a:t>as a means to incorporate uncertainty in the KG (</a:t>
            </a:r>
            <a:r>
              <a:rPr lang="en-US" dirty="0" err="1"/>
              <a:t>prac-mln</a:t>
            </a:r>
            <a:r>
              <a:rPr lang="en-US" dirty="0"/>
              <a:t> library)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 </a:t>
            </a:r>
            <a:r>
              <a:rPr lang="en-US" dirty="0"/>
              <a:t>done so far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00AEA53-DB3B-4717-90D1-C656717A5B85}"/>
              </a:ext>
            </a:extLst>
          </p:cNvPr>
          <p:cNvSpPr txBox="1"/>
          <p:nvPr/>
        </p:nvSpPr>
        <p:spPr>
          <a:xfrm>
            <a:off x="9393880" y="135543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KG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EDE41B3-FEEE-412A-8C38-708334BE3316}"/>
              </a:ext>
            </a:extLst>
          </p:cNvPr>
          <p:cNvSpPr txBox="1"/>
          <p:nvPr/>
        </p:nvSpPr>
        <p:spPr>
          <a:xfrm>
            <a:off x="4913412" y="995047"/>
            <a:ext cx="154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SSN ontology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C6F29C76-8B24-451F-B183-4240C815D66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91" y="1989882"/>
            <a:ext cx="3638833" cy="3613445"/>
          </a:xfrm>
          <a:prstGeom prst="rect">
            <a:avLst/>
          </a:prstGeom>
        </p:spPr>
      </p:pic>
      <p:pic>
        <p:nvPicPr>
          <p:cNvPr id="15" name="Picture 2" descr="SSN ontology modules - Observation">
            <a:extLst>
              <a:ext uri="{FF2B5EF4-FFF2-40B4-BE49-F238E27FC236}">
                <a16:creationId xmlns:a16="http://schemas.microsoft.com/office/drawing/2014/main" xmlns="" id="{F8210FC2-3D63-49F9-BE9D-2D1C50E49B87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7" r="27625"/>
          <a:stretch/>
        </p:blipFill>
        <p:spPr bwMode="auto">
          <a:xfrm>
            <a:off x="4318000" y="1595360"/>
            <a:ext cx="3556000" cy="44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5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Distribution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Continue developing KG including automatic graph completion from existing corpuses</a:t>
            </a:r>
          </a:p>
          <a:p>
            <a:r>
              <a:rPr lang="en-US" dirty="0"/>
              <a:t>Continue developing </a:t>
            </a:r>
            <a:r>
              <a:rPr lang="en-US" dirty="0" err="1"/>
              <a:t>Orekit+Cesium</a:t>
            </a:r>
            <a:r>
              <a:rPr lang="en-US" dirty="0"/>
              <a:t> simulation framework</a:t>
            </a:r>
          </a:p>
          <a:p>
            <a:r>
              <a:rPr lang="en-US" dirty="0"/>
              <a:t>Generate MLN program from the KG and the problem formulation</a:t>
            </a:r>
          </a:p>
          <a:p>
            <a:r>
              <a:rPr lang="en-US" dirty="0"/>
              <a:t>Explore connections with Markov Decision Processes and temporal logics (PLTL/PCTL) with Cornell team</a:t>
            </a:r>
          </a:p>
          <a:p>
            <a:r>
              <a:rPr lang="en-US" dirty="0"/>
              <a:t>Compare pure MLN approach to planning-based approach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49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22225">
          <a:solidFill>
            <a:schemeClr val="tx1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Updated_DARPA_Template_20190102_1237.pptx" id="{73648ED9-5A49-4BD0-BC42-DE32C2E6CF09}" vid="{D0B459EC-B9B7-4546-9243-8AF0A3298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780</Words>
  <Application>Microsoft Office PowerPoint</Application>
  <PresentationFormat>Widescreen</PresentationFormat>
  <Paragraphs>162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CMU Serif Roman</vt:lpstr>
      <vt:lpstr>Tahoma</vt:lpstr>
      <vt:lpstr>Office Theme</vt:lpstr>
      <vt:lpstr>Knowledge Graph Methods</vt:lpstr>
      <vt:lpstr>Knowledge Graph Reasoning</vt:lpstr>
      <vt:lpstr>Existing Methods</vt:lpstr>
      <vt:lpstr>Existing Methods</vt:lpstr>
      <vt:lpstr>Combining two worlds</vt:lpstr>
      <vt:lpstr>Knowledge Graph Implementations</vt:lpstr>
      <vt:lpstr>Work done so far</vt:lpstr>
      <vt:lpstr>Work done so far</vt:lpstr>
      <vt:lpstr>Next Steps</vt:lpstr>
      <vt:lpstr>Specification</vt:lpstr>
      <vt:lpstr>Specification</vt:lpstr>
      <vt:lpstr>(Portion of) MDP</vt:lpstr>
      <vt:lpstr>PRISM Simulation</vt:lpstr>
      <vt:lpstr>Mission Specification</vt:lpstr>
      <vt:lpstr>Local planning and state estimation</vt:lpstr>
      <vt:lpstr>Work done so far</vt:lpstr>
      <vt:lpstr>Workflow</vt:lpstr>
      <vt:lpstr>Example</vt:lpstr>
      <vt:lpstr>KF Framework</vt:lpstr>
    </vt:vector>
  </TitlesOfParts>
  <Company>DARPA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“Example Format”</dc:title>
  <dc:creator>Florea, Rachel (contr-sto)</dc:creator>
  <cp:lastModifiedBy>mehtank</cp:lastModifiedBy>
  <cp:revision>20</cp:revision>
  <cp:lastPrinted>2011-09-22T20:00:03Z</cp:lastPrinted>
  <dcterms:created xsi:type="dcterms:W3CDTF">2020-01-30T01:03:30Z</dcterms:created>
  <dcterms:modified xsi:type="dcterms:W3CDTF">2020-02-07T09:41:14Z</dcterms:modified>
</cp:coreProperties>
</file>